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18" r:id="rId4"/>
    <p:sldId id="271" r:id="rId5"/>
    <p:sldId id="332" r:id="rId6"/>
    <p:sldId id="274" r:id="rId7"/>
    <p:sldId id="387" r:id="rId8"/>
    <p:sldId id="328" r:id="rId9"/>
    <p:sldId id="334" r:id="rId10"/>
    <p:sldId id="335" r:id="rId11"/>
    <p:sldId id="336" r:id="rId12"/>
    <p:sldId id="337" r:id="rId13"/>
    <p:sldId id="338" r:id="rId14"/>
    <p:sldId id="339" r:id="rId15"/>
    <p:sldId id="340" r:id="rId16"/>
    <p:sldId id="341" r:id="rId17"/>
    <p:sldId id="342" r:id="rId18"/>
    <p:sldId id="343" r:id="rId19"/>
    <p:sldId id="344" r:id="rId20"/>
    <p:sldId id="345" r:id="rId21"/>
    <p:sldId id="346" r:id="rId22"/>
    <p:sldId id="347" r:id="rId23"/>
    <p:sldId id="348" r:id="rId24"/>
    <p:sldId id="349" r:id="rId25"/>
    <p:sldId id="351" r:id="rId26"/>
    <p:sldId id="352" r:id="rId27"/>
    <p:sldId id="353" r:id="rId28"/>
    <p:sldId id="333" r:id="rId29"/>
    <p:sldId id="291" r:id="rId30"/>
    <p:sldId id="354" r:id="rId31"/>
    <p:sldId id="355" r:id="rId32"/>
    <p:sldId id="356" r:id="rId33"/>
    <p:sldId id="357" r:id="rId34"/>
    <p:sldId id="358" r:id="rId35"/>
    <p:sldId id="359" r:id="rId36"/>
    <p:sldId id="360" r:id="rId37"/>
    <p:sldId id="361" r:id="rId38"/>
    <p:sldId id="362" r:id="rId39"/>
    <p:sldId id="363" r:id="rId40"/>
    <p:sldId id="364" r:id="rId41"/>
    <p:sldId id="386" r:id="rId42"/>
    <p:sldId id="365" r:id="rId43"/>
    <p:sldId id="366" r:id="rId44"/>
    <p:sldId id="368" r:id="rId45"/>
    <p:sldId id="369" r:id="rId46"/>
    <p:sldId id="370" r:id="rId47"/>
    <p:sldId id="371" r:id="rId48"/>
    <p:sldId id="372" r:id="rId49"/>
    <p:sldId id="373" r:id="rId50"/>
    <p:sldId id="374" r:id="rId51"/>
    <p:sldId id="375" r:id="rId52"/>
    <p:sldId id="376" r:id="rId53"/>
    <p:sldId id="377" r:id="rId54"/>
    <p:sldId id="378" r:id="rId55"/>
    <p:sldId id="379" r:id="rId56"/>
    <p:sldId id="380" r:id="rId57"/>
    <p:sldId id="381" r:id="rId58"/>
    <p:sldId id="382" r:id="rId59"/>
    <p:sldId id="384" r:id="rId60"/>
    <p:sldId id="383" r:id="rId61"/>
    <p:sldId id="33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50" autoAdjust="0"/>
    <p:restoredTop sz="94660"/>
  </p:normalViewPr>
  <p:slideViewPr>
    <p:cSldViewPr snapToGrid="0" showGuides="1">
      <p:cViewPr>
        <p:scale>
          <a:sx n="90" d="100"/>
          <a:sy n="90" d="100"/>
        </p:scale>
        <p:origin x="53" y="96"/>
      </p:cViewPr>
      <p:guideLst>
        <p:guide orient="horz" pos="242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88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020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78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Text Placeholder 9">
            <a:extLst>
              <a:ext uri="{FF2B5EF4-FFF2-40B4-BE49-F238E27FC236}">
                <a16:creationId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7088289"/>
      </p:ext>
    </p:extLst>
  </p:cSld>
  <p:clrMapOvr>
    <a:masterClrMapping/>
  </p:clrMapOvr>
  <p:extLst>
    <p:ext uri="{DCECCB84-F9BA-43D5-87BE-67443E8EF086}">
      <p15:sldGuideLst xmlns:p15="http://schemas.microsoft.com/office/powerpoint/2012/main">
        <p15:guide id="1" orient="horz" pos="2376"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5" name="Group 34">
              <a:extLst>
                <a:ext uri="{FF2B5EF4-FFF2-40B4-BE49-F238E27FC236}">
                  <a16:creationId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7" name="Rectangle: Rounded Corners 36">
              <a:extLst>
                <a:ext uri="{FF2B5EF4-FFF2-40B4-BE49-F238E27FC236}">
                  <a16:creationId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38726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512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122646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657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6175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931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22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053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511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70" r:id="rId4"/>
    <p:sldLayoutId id="2147483671" r:id="rId5"/>
    <p:sldLayoutId id="2147483672" r:id="rId6"/>
    <p:sldLayoutId id="2147483673" r:id="rId7"/>
    <p:sldLayoutId id="2147483674" r:id="rId8"/>
    <p:sldLayoutId id="2147483675" r:id="rId9"/>
    <p:sldLayoutId id="2147483676" r:id="rId10"/>
    <p:sldLayoutId id="2147483665" r:id="rId11"/>
    <p:sldLayoutId id="2147483669" r:id="rId12"/>
    <p:sldLayoutId id="2147483677" r:id="rId13"/>
    <p:sldLayoutId id="2147483679" r:id="rId14"/>
    <p:sldLayoutId id="2147483680" r:id="rId15"/>
    <p:sldLayoutId id="21474836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47AD865-09C0-465C-920B-8B5CBD771BA4}"/>
              </a:ext>
            </a:extLst>
          </p:cNvPr>
          <p:cNvSpPr/>
          <p:nvPr/>
        </p:nvSpPr>
        <p:spPr>
          <a:xfrm>
            <a:off x="1120034" y="1175336"/>
            <a:ext cx="7125278" cy="1396821"/>
          </a:xfrm>
          <a:custGeom>
            <a:avLst/>
            <a:gdLst>
              <a:gd name="connsiteX0" fmla="*/ 0 w 8665700"/>
              <a:gd name="connsiteY0" fmla="*/ 477934 h 955870"/>
              <a:gd name="connsiteX1" fmla="*/ 0 w 8665700"/>
              <a:gd name="connsiteY1" fmla="*/ 477935 h 955870"/>
              <a:gd name="connsiteX2" fmla="*/ 0 w 8665700"/>
              <a:gd name="connsiteY2" fmla="*/ 477935 h 955870"/>
              <a:gd name="connsiteX3" fmla="*/ 484260 w 8665700"/>
              <a:gd name="connsiteY3" fmla="*/ 146075 h 955870"/>
              <a:gd name="connsiteX4" fmla="*/ 152401 w 8665700"/>
              <a:gd name="connsiteY4" fmla="*/ 477934 h 955870"/>
              <a:gd name="connsiteX5" fmla="*/ 484260 w 8665700"/>
              <a:gd name="connsiteY5" fmla="*/ 809793 h 955870"/>
              <a:gd name="connsiteX6" fmla="*/ 7417942 w 8665700"/>
              <a:gd name="connsiteY6" fmla="*/ 809793 h 955870"/>
              <a:gd name="connsiteX7" fmla="*/ 7749801 w 8665700"/>
              <a:gd name="connsiteY7" fmla="*/ 477934 h 955870"/>
              <a:gd name="connsiteX8" fmla="*/ 7417942 w 8665700"/>
              <a:gd name="connsiteY8" fmla="*/ 146075 h 955870"/>
              <a:gd name="connsiteX9" fmla="*/ 477935 w 8665700"/>
              <a:gd name="connsiteY9" fmla="*/ 0 h 955870"/>
              <a:gd name="connsiteX10" fmla="*/ 8187765 w 8665700"/>
              <a:gd name="connsiteY10" fmla="*/ 0 h 955870"/>
              <a:gd name="connsiteX11" fmla="*/ 8665700 w 8665700"/>
              <a:gd name="connsiteY11" fmla="*/ 477935 h 955870"/>
              <a:gd name="connsiteX12" fmla="*/ 8665699 w 8665700"/>
              <a:gd name="connsiteY12" fmla="*/ 477935 h 955870"/>
              <a:gd name="connsiteX13" fmla="*/ 8187764 w 8665700"/>
              <a:gd name="connsiteY13" fmla="*/ 955870 h 955870"/>
              <a:gd name="connsiteX14" fmla="*/ 477935 w 8665700"/>
              <a:gd name="connsiteY14" fmla="*/ 955869 h 955870"/>
              <a:gd name="connsiteX15" fmla="*/ 9710 w 8665700"/>
              <a:gd name="connsiteY15" fmla="*/ 574255 h 955870"/>
              <a:gd name="connsiteX16" fmla="*/ 0 w 8665700"/>
              <a:gd name="connsiteY16" fmla="*/ 477935 h 955870"/>
              <a:gd name="connsiteX17" fmla="*/ 9710 w 8665700"/>
              <a:gd name="connsiteY17" fmla="*/ 381615 h 955870"/>
              <a:gd name="connsiteX18" fmla="*/ 477935 w 8665700"/>
              <a:gd name="connsiteY18" fmla="*/ 0 h 95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5700" h="955870">
                <a:moveTo>
                  <a:pt x="0" y="477934"/>
                </a:moveTo>
                <a:lnTo>
                  <a:pt x="0" y="477935"/>
                </a:lnTo>
                <a:lnTo>
                  <a:pt x="0" y="477935"/>
                </a:lnTo>
                <a:close/>
                <a:moveTo>
                  <a:pt x="484260" y="146075"/>
                </a:moveTo>
                <a:cubicBezTo>
                  <a:pt x="300979" y="146075"/>
                  <a:pt x="152401" y="294653"/>
                  <a:pt x="152401" y="477934"/>
                </a:cubicBezTo>
                <a:cubicBezTo>
                  <a:pt x="152401" y="661215"/>
                  <a:pt x="300979" y="809793"/>
                  <a:pt x="484260" y="809793"/>
                </a:cubicBezTo>
                <a:lnTo>
                  <a:pt x="7417942" y="809793"/>
                </a:lnTo>
                <a:cubicBezTo>
                  <a:pt x="7601223" y="809793"/>
                  <a:pt x="7749801" y="661215"/>
                  <a:pt x="7749801" y="477934"/>
                </a:cubicBezTo>
                <a:cubicBezTo>
                  <a:pt x="7749801" y="294653"/>
                  <a:pt x="7601223" y="146075"/>
                  <a:pt x="7417942" y="146075"/>
                </a:cubicBezTo>
                <a:close/>
                <a:moveTo>
                  <a:pt x="477935" y="0"/>
                </a:moveTo>
                <a:lnTo>
                  <a:pt x="8187765" y="0"/>
                </a:lnTo>
                <a:cubicBezTo>
                  <a:pt x="8451721" y="0"/>
                  <a:pt x="8665700" y="213979"/>
                  <a:pt x="8665700" y="477935"/>
                </a:cubicBezTo>
                <a:lnTo>
                  <a:pt x="8665699" y="477935"/>
                </a:lnTo>
                <a:cubicBezTo>
                  <a:pt x="8665699" y="741891"/>
                  <a:pt x="8451720" y="955870"/>
                  <a:pt x="8187764" y="955870"/>
                </a:cubicBezTo>
                <a:lnTo>
                  <a:pt x="477935" y="955869"/>
                </a:lnTo>
                <a:cubicBezTo>
                  <a:pt x="246974" y="955869"/>
                  <a:pt x="54276" y="792041"/>
                  <a:pt x="9710" y="574255"/>
                </a:cubicBezTo>
                <a:lnTo>
                  <a:pt x="0" y="477935"/>
                </a:lnTo>
                <a:lnTo>
                  <a:pt x="9710" y="381615"/>
                </a:lnTo>
                <a:cubicBezTo>
                  <a:pt x="54276" y="163828"/>
                  <a:pt x="246974" y="0"/>
                  <a:pt x="477935" y="0"/>
                </a:cubicBezTo>
                <a:close/>
              </a:path>
            </a:pathLst>
          </a:custGeom>
          <a:gradFill flip="none" rotWithShape="1">
            <a:gsLst>
              <a:gs pos="0">
                <a:schemeClr val="tx1">
                  <a:alpha val="10000"/>
                </a:schemeClr>
              </a:gs>
              <a:gs pos="44000">
                <a:schemeClr val="accent1">
                  <a:alpha val="40000"/>
                </a:schemeClr>
              </a:gs>
              <a:gs pos="100000">
                <a:schemeClr val="accent1">
                  <a:alpha val="40000"/>
                </a:schemeClr>
              </a:gs>
            </a:gsLst>
            <a:lin ang="10800000" scaled="1"/>
            <a:tileRect/>
          </a:gradFill>
          <a:ln w="6350">
            <a:solidFill>
              <a:schemeClr val="bg1"/>
            </a:solidFill>
          </a:ln>
          <a:effectLst>
            <a:outerShdw blurRad="50800" dist="25400" dir="10800000" algn="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Rectangle 7">
            <a:extLst>
              <a:ext uri="{FF2B5EF4-FFF2-40B4-BE49-F238E27FC236}">
                <a16:creationId xmlns:a16="http://schemas.microsoft.com/office/drawing/2014/main" id="{0DCE396B-56CD-45D7-98D7-106617701172}"/>
              </a:ext>
            </a:extLst>
          </p:cNvPr>
          <p:cNvSpPr/>
          <p:nvPr/>
        </p:nvSpPr>
        <p:spPr>
          <a:xfrm rot="2700000">
            <a:off x="8778392" y="3433467"/>
            <a:ext cx="283417" cy="631394"/>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7547E4F-5C76-4D91-B003-02F9BB5160BF}"/>
              </a:ext>
            </a:extLst>
          </p:cNvPr>
          <p:cNvSpPr txBox="1"/>
          <p:nvPr/>
        </p:nvSpPr>
        <p:spPr>
          <a:xfrm>
            <a:off x="566980" y="164287"/>
            <a:ext cx="7941931" cy="923330"/>
          </a:xfrm>
          <a:prstGeom prst="rect">
            <a:avLst/>
          </a:prstGeom>
          <a:noFill/>
        </p:spPr>
        <p:txBody>
          <a:bodyPr wrap="square" rtlCol="0" anchor="ctr">
            <a:spAutoFit/>
          </a:bodyPr>
          <a:lstStyle/>
          <a:p>
            <a:r>
              <a:rPr lang="en-US" altLang="ko-KR" sz="5400">
                <a:solidFill>
                  <a:schemeClr val="bg1"/>
                </a:solidFill>
                <a:latin typeface="Times New Roman" panose="02020603050405020304" pitchFamily="18" charset="0"/>
                <a:cs typeface="Times New Roman" panose="02020603050405020304" pitchFamily="18" charset="0"/>
              </a:rPr>
              <a:t>Công nghệ phần mềm</a:t>
            </a:r>
            <a:endParaRPr lang="ko-KR"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Rectangle 3"/>
          <p:cNvSpPr/>
          <p:nvPr/>
        </p:nvSpPr>
        <p:spPr>
          <a:xfrm>
            <a:off x="1669252" y="1597140"/>
            <a:ext cx="6576060" cy="523220"/>
          </a:xfrm>
          <a:prstGeom prst="rect">
            <a:avLst/>
          </a:prstGeom>
        </p:spPr>
        <p:txBody>
          <a:bodyPr wrap="square">
            <a:spAutoFit/>
          </a:bodyPr>
          <a:lstStyle/>
          <a:p>
            <a:r>
              <a:rPr lang="en-US" altLang="ko-KR" sz="2800">
                <a:solidFill>
                  <a:schemeClr val="bg1"/>
                </a:solidFill>
                <a:latin typeface="Times New Roman" panose="02020603050405020304" pitchFamily="18" charset="0"/>
                <a:cs typeface="Times New Roman" panose="02020603050405020304" pitchFamily="18" charset="0"/>
              </a:rPr>
              <a:t>Hệ </a:t>
            </a:r>
            <a:r>
              <a:rPr lang="en-US" altLang="ko-KR" sz="2800" dirty="0">
                <a:solidFill>
                  <a:schemeClr val="bg1"/>
                </a:solidFill>
                <a:latin typeface="Times New Roman" panose="02020603050405020304" pitchFamily="18" charset="0"/>
                <a:cs typeface="Times New Roman" panose="02020603050405020304" pitchFamily="18" charset="0"/>
              </a:rPr>
              <a:t>thống quản lý cửa hàng xe máy</a:t>
            </a:r>
            <a:endParaRPr lang="ko-KR" altLang="en-US" sz="28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7981B4F-1137-4E68-B3EE-5CF12817EF99}"/>
              </a:ext>
            </a:extLst>
          </p:cNvPr>
          <p:cNvSpPr txBox="1"/>
          <p:nvPr/>
        </p:nvSpPr>
        <p:spPr>
          <a:xfrm>
            <a:off x="830581" y="3099127"/>
            <a:ext cx="7414731" cy="3046988"/>
          </a:xfrm>
          <a:prstGeom prst="rect">
            <a:avLst/>
          </a:prstGeom>
          <a:noFill/>
        </p:spPr>
        <p:txBody>
          <a:bodyPr wrap="square" rtlCol="0" anchor="ctr">
            <a:spAutoFit/>
          </a:bodyPr>
          <a:lstStyle/>
          <a:p>
            <a:r>
              <a:rPr lang="en-US" altLang="ko-KR" sz="2400">
                <a:solidFill>
                  <a:schemeClr val="bg1"/>
                </a:solidFill>
                <a:latin typeface="Times New Roman" panose="02020603050405020304" pitchFamily="18" charset="0"/>
                <a:cs typeface="Times New Roman" panose="02020603050405020304" pitchFamily="18" charset="0"/>
              </a:rPr>
              <a:t>Nhóm thực hiện: nhóm 05</a:t>
            </a:r>
          </a:p>
          <a:p>
            <a:r>
              <a:rPr lang="en-US" altLang="ko-KR" sz="2400">
                <a:solidFill>
                  <a:schemeClr val="bg1"/>
                </a:solidFill>
                <a:latin typeface="Times New Roman" panose="02020603050405020304" pitchFamily="18" charset="0"/>
                <a:cs typeface="Times New Roman" panose="02020603050405020304" pitchFamily="18" charset="0"/>
              </a:rPr>
              <a:t>	Nguyễn Hùng Cường (nhóm trưởng)</a:t>
            </a:r>
          </a:p>
          <a:p>
            <a:r>
              <a:rPr lang="en-US" altLang="ko-KR" sz="2400">
                <a:solidFill>
                  <a:schemeClr val="bg1"/>
                </a:solidFill>
                <a:latin typeface="Times New Roman" panose="02020603050405020304" pitchFamily="18" charset="0"/>
                <a:cs typeface="Times New Roman" panose="02020603050405020304" pitchFamily="18" charset="0"/>
              </a:rPr>
              <a:t>	Trần Ngọc Khải</a:t>
            </a:r>
          </a:p>
          <a:p>
            <a:r>
              <a:rPr lang="en-US" altLang="ko-KR" sz="2400">
                <a:solidFill>
                  <a:schemeClr val="bg1"/>
                </a:solidFill>
                <a:latin typeface="Times New Roman" panose="02020603050405020304" pitchFamily="18" charset="0"/>
                <a:cs typeface="Times New Roman" panose="02020603050405020304" pitchFamily="18" charset="0"/>
              </a:rPr>
              <a:t>	Văn Vũ Quốc Huy</a:t>
            </a:r>
          </a:p>
          <a:p>
            <a:r>
              <a:rPr lang="en-US" altLang="ko-KR" sz="2400">
                <a:solidFill>
                  <a:schemeClr val="bg1"/>
                </a:solidFill>
                <a:latin typeface="Times New Roman" panose="02020603050405020304" pitchFamily="18" charset="0"/>
                <a:cs typeface="Times New Roman" panose="02020603050405020304" pitchFamily="18" charset="0"/>
              </a:rPr>
              <a:t>	Bùi Trọng Phát</a:t>
            </a:r>
          </a:p>
          <a:p>
            <a:r>
              <a:rPr lang="en-US" altLang="ko-KR" sz="2400">
                <a:solidFill>
                  <a:schemeClr val="bg1"/>
                </a:solidFill>
                <a:latin typeface="Times New Roman" panose="02020603050405020304" pitchFamily="18" charset="0"/>
                <a:cs typeface="Times New Roman" panose="02020603050405020304" pitchFamily="18" charset="0"/>
              </a:rPr>
              <a:t>	Lê Công Thành</a:t>
            </a:r>
          </a:p>
          <a:p>
            <a:r>
              <a:rPr lang="en-US" altLang="ko-KR" sz="2400">
                <a:solidFill>
                  <a:schemeClr val="bg1"/>
                </a:solidFill>
                <a:latin typeface="Times New Roman" panose="02020603050405020304" pitchFamily="18" charset="0"/>
                <a:cs typeface="Times New Roman" panose="02020603050405020304" pitchFamily="18" charset="0"/>
              </a:rPr>
              <a:t>	Huor Xuân Đình</a:t>
            </a:r>
          </a:p>
          <a:p>
            <a:r>
              <a:rPr lang="en-US" altLang="ko-KR" sz="2400">
                <a:solidFill>
                  <a:schemeClr val="bg1"/>
                </a:solidFill>
                <a:latin typeface="Times New Roman" panose="02020603050405020304" pitchFamily="18" charset="0"/>
                <a:cs typeface="Times New Roman" panose="02020603050405020304" pitchFamily="18" charset="0"/>
              </a:rPr>
              <a:t>	Nguyễn Vinh Thái (không rõ tình hình thế nào)</a:t>
            </a:r>
            <a:endParaRPr lang="ko-KR" altLang="en-US" sz="2400"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D74BCF9-BAFC-4F25-9627-F16D3710C660}"/>
              </a:ext>
            </a:extLst>
          </p:cNvPr>
          <p:cNvSpPr/>
          <p:nvPr/>
        </p:nvSpPr>
        <p:spPr>
          <a:xfrm>
            <a:off x="830581" y="2659876"/>
            <a:ext cx="6576060" cy="461665"/>
          </a:xfrm>
          <a:prstGeom prst="rect">
            <a:avLst/>
          </a:prstGeom>
        </p:spPr>
        <p:txBody>
          <a:bodyPr wrap="square">
            <a:spAutoFit/>
          </a:bodyPr>
          <a:lstStyle/>
          <a:p>
            <a:r>
              <a:rPr lang="en-US" altLang="ko-KR" sz="2400">
                <a:solidFill>
                  <a:schemeClr val="bg1"/>
                </a:solidFill>
                <a:latin typeface="Times New Roman" panose="02020603050405020304" pitchFamily="18" charset="0"/>
                <a:cs typeface="Times New Roman" panose="02020603050405020304" pitchFamily="18" charset="0"/>
              </a:rPr>
              <a:t>Giáo viên hướng dẫn : Mạnh Thiên Lý</a:t>
            </a:r>
            <a:endParaRPr lang="ko-KR" alt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8693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p:txBody>
          <a:bodyPr/>
          <a:lstStyle/>
          <a:p>
            <a:r>
              <a:rPr lang="en-US"/>
              <a:t>UC khuyến mãi sau mua xe</a:t>
            </a:r>
            <a:endParaRPr lang="en-US" dirty="0"/>
          </a:p>
        </p:txBody>
      </p:sp>
      <p:pic>
        <p:nvPicPr>
          <p:cNvPr id="18" name="Picture 17"/>
          <p:cNvPicPr/>
          <p:nvPr/>
        </p:nvPicPr>
        <p:blipFill>
          <a:blip r:embed="rId2"/>
          <a:stretch>
            <a:fillRect/>
          </a:stretch>
        </p:blipFill>
        <p:spPr>
          <a:xfrm>
            <a:off x="2102119" y="1793265"/>
            <a:ext cx="7864233" cy="4072357"/>
          </a:xfrm>
          <a:prstGeom prst="rect">
            <a:avLst/>
          </a:prstGeom>
        </p:spPr>
      </p:pic>
    </p:spTree>
    <p:extLst>
      <p:ext uri="{BB962C8B-B14F-4D97-AF65-F5344CB8AC3E}">
        <p14:creationId xmlns:p14="http://schemas.microsoft.com/office/powerpoint/2010/main" val="2105376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p:txBody>
          <a:bodyPr/>
          <a:lstStyle/>
          <a:p>
            <a:pPr lvl="0"/>
            <a:r>
              <a:rPr lang="en-US" sz="3700"/>
              <a:t>Nghiệp vụ chăm sóc, bảo dưỡng xe cho khách</a:t>
            </a:r>
          </a:p>
        </p:txBody>
      </p:sp>
      <p:pic>
        <p:nvPicPr>
          <p:cNvPr id="19" name="Picture 18"/>
          <p:cNvPicPr/>
          <p:nvPr/>
        </p:nvPicPr>
        <p:blipFill>
          <a:blip r:embed="rId2"/>
          <a:stretch>
            <a:fillRect/>
          </a:stretch>
        </p:blipFill>
        <p:spPr>
          <a:xfrm>
            <a:off x="2102119" y="1793266"/>
            <a:ext cx="7864233" cy="4093795"/>
          </a:xfrm>
          <a:prstGeom prst="rect">
            <a:avLst/>
          </a:prstGeom>
        </p:spPr>
      </p:pic>
    </p:spTree>
    <p:extLst>
      <p:ext uri="{BB962C8B-B14F-4D97-AF65-F5344CB8AC3E}">
        <p14:creationId xmlns:p14="http://schemas.microsoft.com/office/powerpoint/2010/main" val="1139958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p:txBody>
          <a:bodyPr/>
          <a:lstStyle/>
          <a:p>
            <a:pPr lvl="0"/>
            <a:r>
              <a:rPr lang="en-US"/>
              <a:t>Nghiệp vụ nhập xe máy</a:t>
            </a:r>
          </a:p>
        </p:txBody>
      </p:sp>
      <p:pic>
        <p:nvPicPr>
          <p:cNvPr id="17" name="Picture 16"/>
          <p:cNvPicPr/>
          <p:nvPr/>
        </p:nvPicPr>
        <p:blipFill>
          <a:blip r:embed="rId2"/>
          <a:stretch>
            <a:fillRect/>
          </a:stretch>
        </p:blipFill>
        <p:spPr>
          <a:xfrm>
            <a:off x="2083256" y="1793266"/>
            <a:ext cx="7883096" cy="4072357"/>
          </a:xfrm>
          <a:prstGeom prst="rect">
            <a:avLst/>
          </a:prstGeom>
        </p:spPr>
      </p:pic>
    </p:spTree>
    <p:extLst>
      <p:ext uri="{BB962C8B-B14F-4D97-AF65-F5344CB8AC3E}">
        <p14:creationId xmlns:p14="http://schemas.microsoft.com/office/powerpoint/2010/main" val="521053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p:txBody>
          <a:bodyPr/>
          <a:lstStyle/>
          <a:p>
            <a:pPr lvl="0"/>
            <a:r>
              <a:rPr lang="en-US"/>
              <a:t>Nhiệp vụ tạo đợt khuyến mãi</a:t>
            </a:r>
          </a:p>
        </p:txBody>
      </p:sp>
      <p:pic>
        <p:nvPicPr>
          <p:cNvPr id="17" name="Picture 16"/>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665333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p:txBody>
          <a:bodyPr/>
          <a:lstStyle/>
          <a:p>
            <a:pPr lvl="0"/>
            <a:r>
              <a:rPr lang="en-US"/>
              <a:t>Sơ đồ tuần tự mua xe</a:t>
            </a:r>
          </a:p>
        </p:txBody>
      </p:sp>
      <p:pic>
        <p:nvPicPr>
          <p:cNvPr id="18" name="Picture 17"/>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61023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p:txBody>
          <a:bodyPr/>
          <a:lstStyle/>
          <a:p>
            <a:pPr lvl="0"/>
            <a:r>
              <a:rPr lang="en-US"/>
              <a:t>Sơ đồ tuần tự nhập xe</a:t>
            </a:r>
          </a:p>
        </p:txBody>
      </p:sp>
      <p:pic>
        <p:nvPicPr>
          <p:cNvPr id="18" name="Picture 17"/>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2098621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0" y="400472"/>
            <a:ext cx="12191999" cy="999073"/>
          </a:xfrm>
        </p:spPr>
        <p:txBody>
          <a:bodyPr/>
          <a:lstStyle/>
          <a:p>
            <a:pPr lvl="0"/>
            <a:r>
              <a:rPr lang="en-US" sz="3600" b="1"/>
              <a:t>2.Mô hình Use-case xác định các yêu cầu tự động hoá của hệ thống</a:t>
            </a:r>
          </a:p>
        </p:txBody>
      </p:sp>
      <p:pic>
        <p:nvPicPr>
          <p:cNvPr id="17" name="Picture 16" descr="C:\Users\ngock\Desktop\Untitled.png"/>
          <p:cNvPicPr/>
          <p:nvPr/>
        </p:nvPicPr>
        <p:blipFill rotWithShape="1">
          <a:blip r:embed="rId2">
            <a:extLst>
              <a:ext uri="{28A0092B-C50C-407E-A947-70E740481C1C}">
                <a14:useLocalDpi xmlns:a14="http://schemas.microsoft.com/office/drawing/2010/main" val="0"/>
              </a:ext>
            </a:extLst>
          </a:blip>
          <a:srcRect l="6874" t="-1541" r="51960" b="1541"/>
          <a:stretch/>
        </p:blipFill>
        <p:spPr bwMode="auto">
          <a:xfrm>
            <a:off x="2102118" y="1793266"/>
            <a:ext cx="7864233" cy="407235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5196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lvl="0"/>
            <a:r>
              <a:rPr lang="en-US" sz="3700"/>
              <a:t>Sơ đồ tự động hóa hệ thống tạo đợt khuyến mãi</a:t>
            </a:r>
          </a:p>
        </p:txBody>
      </p:sp>
      <p:pic>
        <p:nvPicPr>
          <p:cNvPr id="18" name="Picture 17" descr="C:\Users\ngock\Desktop\uckm2.png"/>
          <p:cNvPicPr/>
          <p:nvPr/>
        </p:nvPicPr>
        <p:blipFill>
          <a:blip r:embed="rId2">
            <a:extLst>
              <a:ext uri="{28A0092B-C50C-407E-A947-70E740481C1C}">
                <a14:useLocalDpi xmlns:a14="http://schemas.microsoft.com/office/drawing/2010/main" val="0"/>
              </a:ext>
            </a:extLst>
          </a:blip>
          <a:srcRect/>
          <a:stretch>
            <a:fillRect/>
          </a:stretch>
        </p:blipFill>
        <p:spPr bwMode="auto">
          <a:xfrm>
            <a:off x="2102118" y="1789621"/>
            <a:ext cx="7864233" cy="4072412"/>
          </a:xfrm>
          <a:prstGeom prst="rect">
            <a:avLst/>
          </a:prstGeom>
          <a:noFill/>
          <a:ln>
            <a:noFill/>
          </a:ln>
        </p:spPr>
      </p:pic>
    </p:spTree>
    <p:extLst>
      <p:ext uri="{BB962C8B-B14F-4D97-AF65-F5344CB8AC3E}">
        <p14:creationId xmlns:p14="http://schemas.microsoft.com/office/powerpoint/2010/main" val="2179018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lvl="0"/>
            <a:r>
              <a:rPr lang="en-US" sz="3700"/>
              <a:t>Sơ đồ tự động hóa hệ thống quản lý nhân viên</a:t>
            </a:r>
          </a:p>
        </p:txBody>
      </p:sp>
      <p:pic>
        <p:nvPicPr>
          <p:cNvPr id="18" name="Picture 17" descr="C:\Users\ngock\Desktop\ucqlnv.png"/>
          <p:cNvPicPr/>
          <p:nvPr/>
        </p:nvPicPr>
        <p:blipFill>
          <a:blip r:embed="rId2">
            <a:extLst>
              <a:ext uri="{28A0092B-C50C-407E-A947-70E740481C1C}">
                <a14:useLocalDpi xmlns:a14="http://schemas.microsoft.com/office/drawing/2010/main" val="0"/>
              </a:ext>
            </a:extLst>
          </a:blip>
          <a:srcRect/>
          <a:stretch>
            <a:fillRect/>
          </a:stretch>
        </p:blipFill>
        <p:spPr bwMode="auto">
          <a:xfrm>
            <a:off x="2102119" y="1793266"/>
            <a:ext cx="7864233" cy="4072357"/>
          </a:xfrm>
          <a:prstGeom prst="rect">
            <a:avLst/>
          </a:prstGeom>
          <a:noFill/>
          <a:ln>
            <a:noFill/>
          </a:ln>
        </p:spPr>
      </p:pic>
    </p:spTree>
    <p:extLst>
      <p:ext uri="{BB962C8B-B14F-4D97-AF65-F5344CB8AC3E}">
        <p14:creationId xmlns:p14="http://schemas.microsoft.com/office/powerpoint/2010/main" val="2913299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lvl="0"/>
            <a:r>
              <a:rPr lang="en-US" sz="3700"/>
              <a:t>Sơ đồ tự động hóa hệ thống quản tra cứu thông tin</a:t>
            </a:r>
          </a:p>
        </p:txBody>
      </p:sp>
      <p:pic>
        <p:nvPicPr>
          <p:cNvPr id="18" name="Picture 17" descr="C:\Users\ngock\Desktop\uctctt.png"/>
          <p:cNvPicPr/>
          <p:nvPr/>
        </p:nvPicPr>
        <p:blipFill>
          <a:blip r:embed="rId2">
            <a:extLst>
              <a:ext uri="{28A0092B-C50C-407E-A947-70E740481C1C}">
                <a14:useLocalDpi xmlns:a14="http://schemas.microsoft.com/office/drawing/2010/main" val="0"/>
              </a:ext>
            </a:extLst>
          </a:blip>
          <a:srcRect/>
          <a:stretch>
            <a:fillRect/>
          </a:stretch>
        </p:blipFill>
        <p:spPr bwMode="auto">
          <a:xfrm>
            <a:off x="2102119" y="1793266"/>
            <a:ext cx="7864233" cy="4072357"/>
          </a:xfrm>
          <a:prstGeom prst="rect">
            <a:avLst/>
          </a:prstGeom>
          <a:noFill/>
          <a:ln>
            <a:noFill/>
          </a:ln>
        </p:spPr>
      </p:pic>
    </p:spTree>
    <p:extLst>
      <p:ext uri="{BB962C8B-B14F-4D97-AF65-F5344CB8AC3E}">
        <p14:creationId xmlns:p14="http://schemas.microsoft.com/office/powerpoint/2010/main" val="7176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D4FDAF-16D9-46EF-AD96-DA507465EE98}"/>
              </a:ext>
            </a:extLst>
          </p:cNvPr>
          <p:cNvSpPr/>
          <p:nvPr/>
        </p:nvSpPr>
        <p:spPr>
          <a:xfrm>
            <a:off x="1" y="2009775"/>
            <a:ext cx="12192000" cy="28384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A825AC-6CDC-4F5A-B949-E3080DE73AE6}"/>
              </a:ext>
            </a:extLst>
          </p:cNvPr>
          <p:cNvSpPr/>
          <p:nvPr/>
        </p:nvSpPr>
        <p:spPr>
          <a:xfrm>
            <a:off x="1" y="2143125"/>
            <a:ext cx="12192000" cy="257175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EACE2C-F0BB-4B26-BDA0-E1B66FC049A7}"/>
              </a:ext>
            </a:extLst>
          </p:cNvPr>
          <p:cNvSpPr txBox="1"/>
          <p:nvPr/>
        </p:nvSpPr>
        <p:spPr>
          <a:xfrm>
            <a:off x="5307569" y="2431149"/>
            <a:ext cx="5531732" cy="1569660"/>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Sơ lược </a:t>
            </a:r>
            <a:r>
              <a:rPr lang="en-US" altLang="ko-KR" sz="4800" b="1">
                <a:solidFill>
                  <a:schemeClr val="bg1"/>
                </a:solidFill>
                <a:latin typeface="+mj-lt"/>
                <a:cs typeface="Arial" pitchFamily="34" charset="0"/>
              </a:rPr>
              <a:t>về mục tiêu và đề tài</a:t>
            </a:r>
            <a:endParaRPr lang="ko-KR" altLang="en-US" sz="4800" b="1" dirty="0">
              <a:solidFill>
                <a:schemeClr val="bg1"/>
              </a:solidFill>
              <a:latin typeface="+mj-lt"/>
              <a:cs typeface="Arial" pitchFamily="34" charset="0"/>
            </a:endParaRPr>
          </a:p>
        </p:txBody>
      </p:sp>
      <p:sp>
        <p:nvSpPr>
          <p:cNvPr id="6" name="Rectangle 7">
            <a:extLst>
              <a:ext uri="{FF2B5EF4-FFF2-40B4-BE49-F238E27FC236}">
                <a16:creationId xmlns:a16="http://schemas.microsoft.com/office/drawing/2014/main" id="{3D8752D6-0CAA-4881-B8EC-EDF9510C9A31}"/>
              </a:ext>
            </a:extLst>
          </p:cNvPr>
          <p:cNvSpPr/>
          <p:nvPr/>
        </p:nvSpPr>
        <p:spPr>
          <a:xfrm rot="19800000">
            <a:off x="4314305" y="2831279"/>
            <a:ext cx="534486" cy="119072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11630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lvl="0"/>
            <a:r>
              <a:rPr lang="en-US" sz="3700"/>
              <a:t>Sơ đồ tự động hóa hệ thống quản lý hóa đơn</a:t>
            </a:r>
          </a:p>
        </p:txBody>
      </p:sp>
      <p:pic>
        <p:nvPicPr>
          <p:cNvPr id="18" name="Picture 17"/>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2436229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lvl="0"/>
            <a:r>
              <a:rPr lang="en-US" sz="3700"/>
              <a:t>Sơ đồ tự động hóa hệ thống làm thẻ khuyến mãi</a:t>
            </a:r>
          </a:p>
        </p:txBody>
      </p:sp>
      <p:pic>
        <p:nvPicPr>
          <p:cNvPr id="18" name="Picture 17" descr="C:\Users\ngock\Desktop\uctkm.png"/>
          <p:cNvPicPr/>
          <p:nvPr/>
        </p:nvPicPr>
        <p:blipFill>
          <a:blip r:embed="rId2">
            <a:extLst>
              <a:ext uri="{28A0092B-C50C-407E-A947-70E740481C1C}">
                <a14:useLocalDpi xmlns:a14="http://schemas.microsoft.com/office/drawing/2010/main" val="0"/>
              </a:ext>
            </a:extLst>
          </a:blip>
          <a:srcRect/>
          <a:stretch>
            <a:fillRect/>
          </a:stretch>
        </p:blipFill>
        <p:spPr bwMode="auto">
          <a:xfrm>
            <a:off x="2102119" y="1789621"/>
            <a:ext cx="7864233" cy="4076002"/>
          </a:xfrm>
          <a:prstGeom prst="rect">
            <a:avLst/>
          </a:prstGeom>
          <a:noFill/>
          <a:ln>
            <a:noFill/>
          </a:ln>
        </p:spPr>
      </p:pic>
    </p:spTree>
    <p:extLst>
      <p:ext uri="{BB962C8B-B14F-4D97-AF65-F5344CB8AC3E}">
        <p14:creationId xmlns:p14="http://schemas.microsoft.com/office/powerpoint/2010/main" val="2968965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lvl="0"/>
            <a:r>
              <a:rPr lang="en-US" sz="3700"/>
              <a:t>Sơ đồ tự động hóa hệ thống thông tin khách hàng</a:t>
            </a:r>
          </a:p>
        </p:txBody>
      </p:sp>
      <p:pic>
        <p:nvPicPr>
          <p:cNvPr id="18" name="Picture 17"/>
          <p:cNvPicPr/>
          <p:nvPr/>
        </p:nvPicPr>
        <p:blipFill rotWithShape="1">
          <a:blip r:embed="rId2"/>
          <a:srcRect r="15907" b="27658"/>
          <a:stretch/>
        </p:blipFill>
        <p:spPr bwMode="auto">
          <a:xfrm>
            <a:off x="2102119" y="1789621"/>
            <a:ext cx="7864233" cy="40760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9503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17" name="Picture 16"/>
          <p:cNvPicPr/>
          <p:nvPr/>
        </p:nvPicPr>
        <p:blipFill>
          <a:blip r:embed="rId2"/>
          <a:stretch>
            <a:fillRect/>
          </a:stretch>
        </p:blipFill>
        <p:spPr>
          <a:xfrm>
            <a:off x="2098999" y="1793265"/>
            <a:ext cx="7867353" cy="4095619"/>
          </a:xfrm>
          <a:prstGeom prst="rect">
            <a:avLst/>
          </a:prstGeom>
        </p:spPr>
      </p:pic>
      <p:sp>
        <p:nvSpPr>
          <p:cNvPr id="18" name="Text Placeholder 1">
            <a:extLst>
              <a:ext uri="{FF2B5EF4-FFF2-40B4-BE49-F238E27FC236}">
                <a16:creationId xmlns:a16="http://schemas.microsoft.com/office/drawing/2014/main" id="{B2CEC754-58A2-48B4-8F76-C3663EA65D0C}"/>
              </a:ext>
            </a:extLst>
          </p:cNvPr>
          <p:cNvSpPr>
            <a:spLocks noGrp="1"/>
          </p:cNvSpPr>
          <p:nvPr>
            <p:ph type="body" sz="quarter" idx="10"/>
          </p:nvPr>
        </p:nvSpPr>
        <p:spPr>
          <a:xfrm>
            <a:off x="323529" y="400472"/>
            <a:ext cx="11733488" cy="999073"/>
          </a:xfrm>
        </p:spPr>
        <p:txBody>
          <a:bodyPr/>
          <a:lstStyle/>
          <a:p>
            <a:pPr lvl="0"/>
            <a:r>
              <a:rPr lang="en-US"/>
              <a:t>Tuần tự quy trình bán xe</a:t>
            </a:r>
            <a:endParaRPr lang="en-US" sz="3700"/>
          </a:p>
        </p:txBody>
      </p:sp>
    </p:spTree>
    <p:extLst>
      <p:ext uri="{BB962C8B-B14F-4D97-AF65-F5344CB8AC3E}">
        <p14:creationId xmlns:p14="http://schemas.microsoft.com/office/powerpoint/2010/main" val="3409512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lvl="0"/>
            <a:r>
              <a:rPr lang="en-US" b="1"/>
              <a:t>3.Sơ đồ lớp mức phân tích</a:t>
            </a:r>
            <a:endParaRPr lang="en-US" sz="3700" b="1"/>
          </a:p>
        </p:txBody>
      </p:sp>
      <p:pic>
        <p:nvPicPr>
          <p:cNvPr id="18" name="Picture 17"/>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1899158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Sơ đồ lớp thiết kế</a:t>
            </a:r>
          </a:p>
        </p:txBody>
      </p:sp>
      <p:pic>
        <p:nvPicPr>
          <p:cNvPr id="17" name="Picture 16"/>
          <p:cNvPicPr/>
          <p:nvPr/>
        </p:nvPicPr>
        <p:blipFill rotWithShape="1">
          <a:blip r:embed="rId2"/>
          <a:srcRect t="613"/>
          <a:stretch/>
        </p:blipFill>
        <p:spPr bwMode="auto">
          <a:xfrm>
            <a:off x="2102118" y="1793266"/>
            <a:ext cx="7864233" cy="40723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705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E3BD7D-EEC6-41FC-867D-95F2B71346B3}"/>
              </a:ext>
            </a:extLst>
          </p:cNvPr>
          <p:cNvSpPr txBox="1"/>
          <p:nvPr/>
        </p:nvSpPr>
        <p:spPr>
          <a:xfrm>
            <a:off x="6102987" y="85860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sp>
        <p:nvSpPr>
          <p:cNvPr id="3" name="TextBox 2">
            <a:extLst>
              <a:ext uri="{FF2B5EF4-FFF2-40B4-BE49-F238E27FC236}">
                <a16:creationId xmlns:a16="http://schemas.microsoft.com/office/drawing/2014/main" id="{F627DDE9-FE7C-4B7E-A047-E092B6A88859}"/>
              </a:ext>
            </a:extLst>
          </p:cNvPr>
          <p:cNvSpPr txBox="1"/>
          <p:nvPr/>
        </p:nvSpPr>
        <p:spPr>
          <a:xfrm>
            <a:off x="6102987" y="2153798"/>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sp>
        <p:nvSpPr>
          <p:cNvPr id="4" name="TextBox 3">
            <a:extLst>
              <a:ext uri="{FF2B5EF4-FFF2-40B4-BE49-F238E27FC236}">
                <a16:creationId xmlns:a16="http://schemas.microsoft.com/office/drawing/2014/main" id="{D7B9AF74-CA02-49F9-88D7-98D77F70D10F}"/>
              </a:ext>
            </a:extLst>
          </p:cNvPr>
          <p:cNvSpPr txBox="1"/>
          <p:nvPr/>
        </p:nvSpPr>
        <p:spPr>
          <a:xfrm>
            <a:off x="6102987" y="3448990"/>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sp>
        <p:nvSpPr>
          <p:cNvPr id="5" name="TextBox 4">
            <a:extLst>
              <a:ext uri="{FF2B5EF4-FFF2-40B4-BE49-F238E27FC236}">
                <a16:creationId xmlns:a16="http://schemas.microsoft.com/office/drawing/2014/main" id="{8611BD74-B8C0-4D62-99FC-2DBC909A434D}"/>
              </a:ext>
            </a:extLst>
          </p:cNvPr>
          <p:cNvSpPr txBox="1"/>
          <p:nvPr/>
        </p:nvSpPr>
        <p:spPr>
          <a:xfrm>
            <a:off x="6102987" y="4744181"/>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sp>
        <p:nvSpPr>
          <p:cNvPr id="8" name="Rectangle 7">
            <a:extLst>
              <a:ext uri="{FF2B5EF4-FFF2-40B4-BE49-F238E27FC236}">
                <a16:creationId xmlns:a16="http://schemas.microsoft.com/office/drawing/2014/main" id="{5CC4E829-C98C-406A-899E-9DF9815FA231}"/>
              </a:ext>
            </a:extLst>
          </p:cNvPr>
          <p:cNvSpPr/>
          <p:nvPr/>
        </p:nvSpPr>
        <p:spPr>
          <a:xfrm>
            <a:off x="1219078" y="0"/>
            <a:ext cx="466184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2C12F7-AE9B-40D2-A6C4-2F1B6BC860EE}"/>
              </a:ext>
            </a:extLst>
          </p:cNvPr>
          <p:cNvSpPr txBox="1"/>
          <p:nvPr/>
        </p:nvSpPr>
        <p:spPr>
          <a:xfrm>
            <a:off x="2330763" y="953470"/>
            <a:ext cx="3040921" cy="1200329"/>
          </a:xfrm>
          <a:prstGeom prst="rect">
            <a:avLst/>
          </a:prstGeom>
          <a:noFill/>
        </p:spPr>
        <p:txBody>
          <a:bodyPr wrap="square" rtlCol="0" anchor="ctr">
            <a:spAutoFit/>
          </a:bodyPr>
          <a:lstStyle/>
          <a:p>
            <a:pPr algn="r"/>
            <a:r>
              <a:rPr lang="en-US" sz="3600" b="1">
                <a:solidFill>
                  <a:schemeClr val="bg1"/>
                </a:solidFill>
              </a:rPr>
              <a:t>THIẾT KẾ HỆ THỐNG</a:t>
            </a:r>
            <a:endParaRPr lang="en-US" altLang="ko-KR" sz="3600" b="1" dirty="0">
              <a:solidFill>
                <a:schemeClr val="bg1"/>
              </a:solidFill>
              <a:latin typeface="+mj-lt"/>
              <a:cs typeface="Arial" pitchFamily="34" charset="0"/>
            </a:endParaRPr>
          </a:p>
        </p:txBody>
      </p:sp>
      <p:sp>
        <p:nvSpPr>
          <p:cNvPr id="10" name="TextBox 9">
            <a:extLst>
              <a:ext uri="{FF2B5EF4-FFF2-40B4-BE49-F238E27FC236}">
                <a16:creationId xmlns:a16="http://schemas.microsoft.com/office/drawing/2014/main" id="{8591A18A-7559-4485-BC2C-6ACBBA9F87DF}"/>
              </a:ext>
            </a:extLst>
          </p:cNvPr>
          <p:cNvSpPr txBox="1"/>
          <p:nvPr/>
        </p:nvSpPr>
        <p:spPr>
          <a:xfrm>
            <a:off x="6992603" y="993445"/>
            <a:ext cx="4913913" cy="507831"/>
          </a:xfrm>
          <a:prstGeom prst="rect">
            <a:avLst/>
          </a:prstGeom>
          <a:noFill/>
        </p:spPr>
        <p:txBody>
          <a:bodyPr wrap="square" lIns="108000" rIns="108000" rtlCol="0">
            <a:spAutoFit/>
          </a:bodyPr>
          <a:lstStyle/>
          <a:p>
            <a:r>
              <a:rPr lang="en-US" sz="2700" b="1">
                <a:solidFill>
                  <a:schemeClr val="bg1"/>
                </a:solidFill>
              </a:rPr>
              <a:t>Thiết kế CSDL</a:t>
            </a:r>
            <a:endParaRPr lang="ko-KR" altLang="en-US" sz="2700" b="1" dirty="0">
              <a:solidFill>
                <a:schemeClr val="bg1"/>
              </a:solidFill>
              <a:cs typeface="Arial" pitchFamily="34" charset="0"/>
            </a:endParaRPr>
          </a:p>
        </p:txBody>
      </p:sp>
      <p:sp>
        <p:nvSpPr>
          <p:cNvPr id="11" name="TextBox 10">
            <a:extLst>
              <a:ext uri="{FF2B5EF4-FFF2-40B4-BE49-F238E27FC236}">
                <a16:creationId xmlns:a16="http://schemas.microsoft.com/office/drawing/2014/main" id="{8591A18A-7559-4485-BC2C-6ACBBA9F87DF}"/>
              </a:ext>
            </a:extLst>
          </p:cNvPr>
          <p:cNvSpPr txBox="1"/>
          <p:nvPr/>
        </p:nvSpPr>
        <p:spPr>
          <a:xfrm>
            <a:off x="7084091" y="2288637"/>
            <a:ext cx="4913913" cy="507831"/>
          </a:xfrm>
          <a:prstGeom prst="rect">
            <a:avLst/>
          </a:prstGeom>
          <a:noFill/>
        </p:spPr>
        <p:txBody>
          <a:bodyPr wrap="square" lIns="108000" rIns="108000" rtlCol="0">
            <a:spAutoFit/>
          </a:bodyPr>
          <a:lstStyle/>
          <a:p>
            <a:r>
              <a:rPr lang="en-US" sz="2700" b="1">
                <a:solidFill>
                  <a:schemeClr val="bg1"/>
                </a:solidFill>
              </a:rPr>
              <a:t>Thiết kế giao diện hệ thống</a:t>
            </a:r>
            <a:endParaRPr lang="ko-KR" altLang="en-US" sz="2700" b="1" dirty="0">
              <a:solidFill>
                <a:schemeClr val="bg1"/>
              </a:solidFill>
              <a:cs typeface="Arial" pitchFamily="34" charset="0"/>
            </a:endParaRPr>
          </a:p>
        </p:txBody>
      </p:sp>
      <p:sp>
        <p:nvSpPr>
          <p:cNvPr id="12" name="TextBox 11">
            <a:extLst>
              <a:ext uri="{FF2B5EF4-FFF2-40B4-BE49-F238E27FC236}">
                <a16:creationId xmlns:a16="http://schemas.microsoft.com/office/drawing/2014/main" id="{8591A18A-7559-4485-BC2C-6ACBBA9F87DF}"/>
              </a:ext>
            </a:extLst>
          </p:cNvPr>
          <p:cNvSpPr txBox="1"/>
          <p:nvPr/>
        </p:nvSpPr>
        <p:spPr>
          <a:xfrm>
            <a:off x="7084092" y="3583829"/>
            <a:ext cx="4913913" cy="507831"/>
          </a:xfrm>
          <a:prstGeom prst="rect">
            <a:avLst/>
          </a:prstGeom>
          <a:noFill/>
        </p:spPr>
        <p:txBody>
          <a:bodyPr wrap="square" lIns="108000" rIns="108000" rtlCol="0">
            <a:spAutoFit/>
          </a:bodyPr>
          <a:lstStyle/>
          <a:p>
            <a:r>
              <a:rPr lang="en-US" sz="2700" b="1">
                <a:solidFill>
                  <a:schemeClr val="bg1"/>
                </a:solidFill>
              </a:rPr>
              <a:t>Sơ đồ lớp ở mức thiết kế</a:t>
            </a:r>
          </a:p>
        </p:txBody>
      </p:sp>
      <p:sp>
        <p:nvSpPr>
          <p:cNvPr id="13" name="TextBox 12">
            <a:extLst>
              <a:ext uri="{FF2B5EF4-FFF2-40B4-BE49-F238E27FC236}">
                <a16:creationId xmlns:a16="http://schemas.microsoft.com/office/drawing/2014/main" id="{8591A18A-7559-4485-BC2C-6ACBBA9F87DF}"/>
              </a:ext>
            </a:extLst>
          </p:cNvPr>
          <p:cNvSpPr txBox="1"/>
          <p:nvPr/>
        </p:nvSpPr>
        <p:spPr>
          <a:xfrm>
            <a:off x="7084091" y="4879020"/>
            <a:ext cx="4913913" cy="923330"/>
          </a:xfrm>
          <a:prstGeom prst="rect">
            <a:avLst/>
          </a:prstGeom>
          <a:noFill/>
        </p:spPr>
        <p:txBody>
          <a:bodyPr wrap="square" lIns="108000" rIns="108000" rtlCol="0">
            <a:spAutoFit/>
          </a:bodyPr>
          <a:lstStyle/>
          <a:p>
            <a:r>
              <a:rPr lang="en-US" sz="2700" b="1">
                <a:solidFill>
                  <a:schemeClr val="bg1"/>
                </a:solidFill>
              </a:rPr>
              <a:t>Thiết kế hoạt động của các chức năng</a:t>
            </a:r>
          </a:p>
        </p:txBody>
      </p:sp>
    </p:spTree>
    <p:extLst>
      <p:ext uri="{BB962C8B-B14F-4D97-AF65-F5344CB8AC3E}">
        <p14:creationId xmlns:p14="http://schemas.microsoft.com/office/powerpoint/2010/main" val="1079993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0" y="1142242"/>
            <a:ext cx="11573197" cy="5022375"/>
          </a:xfrm>
          <a:prstGeom prst="rect">
            <a:avLst/>
          </a:prstGeom>
        </p:spPr>
        <p:txBody>
          <a:bodyPr/>
          <a:lstStyle/>
          <a:p>
            <a:pPr algn="just"/>
            <a:r>
              <a:rPr lang="en-US" sz="2700"/>
              <a:t>NhanVien(MaNV: String, TenNV: String, DiaChiNV: String, GioiTinh: String, ChucVu: String, Luong: double, MaCH: String).</a:t>
            </a:r>
          </a:p>
          <a:p>
            <a:pPr algn="just"/>
            <a:r>
              <a:rPr lang="en-US" sz="2700"/>
              <a:t>CuaHang(MaCH: String, TenCH: String, DiaChi: String).</a:t>
            </a:r>
          </a:p>
          <a:p>
            <a:pPr algn="just"/>
            <a:r>
              <a:rPr lang="en-US" sz="2700"/>
              <a:t>KhachHang(MaKH: String, TenKH: String, DiaChi: String, SDT: String) .</a:t>
            </a:r>
          </a:p>
          <a:p>
            <a:pPr algn="just"/>
            <a:r>
              <a:rPr lang="en-US" sz="2700"/>
              <a:t>DichVu(MaDV: String, TenDV: String, Gia: Double) .</a:t>
            </a:r>
          </a:p>
          <a:p>
            <a:pPr algn="just"/>
            <a:r>
              <a:rPr lang="en-US" sz="2700"/>
              <a:t>Xe(MaXe: String, TenXe: String, MoTa: String, SoLuong: int, Gia: double).</a:t>
            </a:r>
          </a:p>
          <a:p>
            <a:pPr algn="just"/>
            <a:r>
              <a:rPr lang="en-US" sz="2700"/>
              <a:t>HoaDon(MaHD: String, MaKH: String, MaNV: String, ThanhTien: Double).</a:t>
            </a:r>
          </a:p>
          <a:p>
            <a:pPr algn="just"/>
            <a:r>
              <a:rPr lang="en-US" sz="2700"/>
              <a:t>CTHD(MaHD: String, MaHG: String, Gia: double) .</a:t>
            </a:r>
          </a:p>
          <a:p>
            <a:pPr algn="just"/>
            <a:r>
              <a:rPr lang="en-US" sz="2700"/>
              <a:t>KhuyenMai(MaKM: String, MaCH: String, MaXe: String, Ngay: int, Thang: int, Nam: int, GiaKM: int).</a:t>
            </a:r>
          </a:p>
        </p:txBody>
      </p:sp>
      <p:sp>
        <p:nvSpPr>
          <p:cNvPr id="22" name="Text Placeholder 1"/>
          <p:cNvSpPr txBox="1">
            <a:spLocks/>
          </p:cNvSpPr>
          <p:nvPr/>
        </p:nvSpPr>
        <p:spPr>
          <a:xfrm>
            <a:off x="323529" y="400472"/>
            <a:ext cx="11733488" cy="999073"/>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1. Thiết kế CSDL</a:t>
            </a:r>
            <a:endParaRPr lang="en-US" sz="3700" b="1"/>
          </a:p>
        </p:txBody>
      </p:sp>
    </p:spTree>
    <p:extLst>
      <p:ext uri="{BB962C8B-B14F-4D97-AF65-F5344CB8AC3E}">
        <p14:creationId xmlns:p14="http://schemas.microsoft.com/office/powerpoint/2010/main" val="497594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06679" y="1269242"/>
            <a:ext cx="11573197" cy="5022375"/>
          </a:xfrm>
          <a:prstGeom prst="rect">
            <a:avLst/>
          </a:prstGeom>
        </p:spPr>
        <p:txBody>
          <a:bodyPr/>
          <a:lstStyle/>
          <a:p>
            <a:pPr algn="just"/>
            <a:r>
              <a:rPr lang="en-US" sz="2000"/>
              <a:t>- NHANVIEN: có MaNV là khóa chính mã này không được trùng giữa các nhân viên với nhau, MaCH là khóa ngoại tham chiếu đến CUAHANG(MaCH).</a:t>
            </a:r>
          </a:p>
          <a:p>
            <a:pPr algn="just"/>
            <a:r>
              <a:rPr lang="en-US" sz="2000"/>
              <a:t>- CUAHANG: có MaCH là khóa chính mã này không được trùng giữa các cửa hàng với nhau.</a:t>
            </a:r>
          </a:p>
          <a:p>
            <a:pPr algn="just"/>
            <a:r>
              <a:rPr lang="en-US" sz="2000"/>
              <a:t>- KHACHHANG: có MaKH là khóa chính mã này không được trùng giữa các khách hàng với nhau.</a:t>
            </a:r>
          </a:p>
          <a:p>
            <a:pPr algn="just"/>
            <a:r>
              <a:rPr lang="en-US" sz="2000"/>
              <a:t>- DICHVU: có MaDV là khóa chính mã này không được trùng giữa các dịch vụ với nhau.</a:t>
            </a:r>
          </a:p>
          <a:p>
            <a:pPr algn="just"/>
            <a:r>
              <a:rPr lang="en-US" sz="2000"/>
              <a:t>- XE: có MaXE là khóa chính mã này không được trùng giữa các loại xe với nhau.</a:t>
            </a:r>
          </a:p>
          <a:p>
            <a:pPr algn="just"/>
            <a:r>
              <a:rPr lang="en-US" sz="2000"/>
              <a:t>- HOADON: có MaHD là khóa chính mã này không được trùng giữa các hóa đơn với nhau, MaKH là khóa ngoại tham chiếu đến KHACHHANG(MaKH), MANV là khóa ngoại tham chiếu đến NHANVIEN(MaNV).</a:t>
            </a:r>
          </a:p>
          <a:p>
            <a:pPr algn="just"/>
            <a:r>
              <a:rPr lang="en-US" sz="2000"/>
              <a:t>- CTHD: có MaHD, MaHG là khóa chính, 2 trường này không được trùng giữa các CTHD với nhau. MaHG là khóa ngoại sẽ tham chiếu đên XE(MaXE) hoặc DICHVU(MaDV).</a:t>
            </a:r>
          </a:p>
          <a:p>
            <a:pPr algn="just"/>
            <a:r>
              <a:rPr lang="en-US" sz="2000"/>
              <a:t>- KHUYENMAI: có MaKM là khóa chính mã này không được trùng giữa các đợt khuyến mãi với nhau, MaCH là khóa ngoại tham chiếu đến CUAHANG(MaCH),  MaXE là khóa ngoại tham chiếu đến XE(MaXE).</a:t>
            </a:r>
          </a:p>
        </p:txBody>
      </p:sp>
      <p:sp>
        <p:nvSpPr>
          <p:cNvPr id="22" name="Text Placeholder 1"/>
          <p:cNvSpPr txBox="1">
            <a:spLocks/>
          </p:cNvSpPr>
          <p:nvPr/>
        </p:nvSpPr>
        <p:spPr>
          <a:xfrm>
            <a:off x="323529" y="400472"/>
            <a:ext cx="11733488" cy="999073"/>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Ràng buộc toàn vẹn</a:t>
            </a:r>
            <a:endParaRPr lang="en-US" sz="3700" b="1"/>
          </a:p>
        </p:txBody>
      </p:sp>
    </p:spTree>
    <p:extLst>
      <p:ext uri="{BB962C8B-B14F-4D97-AF65-F5344CB8AC3E}">
        <p14:creationId xmlns:p14="http://schemas.microsoft.com/office/powerpoint/2010/main" val="418671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lvl="0"/>
            <a:r>
              <a:rPr lang="en-US" b="1"/>
              <a:t>2.Thiết kế giao diện hệ thống</a:t>
            </a:r>
            <a:endParaRPr lang="en-US" sz="3700" b="1"/>
          </a:p>
        </p:txBody>
      </p:sp>
      <p:pic>
        <p:nvPicPr>
          <p:cNvPr id="18" name="Picture 17"/>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1650253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67C9A1-DB1E-47F5-8D37-AF167391C79D}"/>
              </a:ext>
            </a:extLst>
          </p:cNvPr>
          <p:cNvSpPr txBox="1"/>
          <p:nvPr/>
        </p:nvSpPr>
        <p:spPr>
          <a:xfrm>
            <a:off x="1043796" y="566773"/>
            <a:ext cx="8918727" cy="5447645"/>
          </a:xfrm>
          <a:prstGeom prst="rect">
            <a:avLst/>
          </a:prstGeom>
          <a:noFill/>
        </p:spPr>
        <p:txBody>
          <a:bodyPr wrap="square" rtlCol="0" anchor="ctr">
            <a:spAutoFit/>
          </a:bodyPr>
          <a:lstStyle/>
          <a:p>
            <a:r>
              <a:rPr lang="en-US" sz="2000">
                <a:solidFill>
                  <a:schemeClr val="bg1"/>
                </a:solidFill>
                <a:latin typeface="Times New Roman" panose="02020603050405020304" pitchFamily="18" charset="0"/>
                <a:cs typeface="Times New Roman" panose="02020603050405020304" pitchFamily="18" charset="0"/>
              </a:rPr>
              <a:t>			</a:t>
            </a:r>
            <a:r>
              <a:rPr lang="en-US" sz="2800">
                <a:solidFill>
                  <a:schemeClr val="bg1"/>
                </a:solidFill>
                <a:latin typeface="Times New Roman" panose="02020603050405020304" pitchFamily="18" charset="0"/>
                <a:cs typeface="Times New Roman" panose="02020603050405020304" pitchFamily="18" charset="0"/>
              </a:rPr>
              <a:t>SƠ LƯỢC ĐỀ TÀI:</a:t>
            </a:r>
          </a:p>
          <a:p>
            <a:r>
              <a:rPr lang="en-US" sz="2000">
                <a:solidFill>
                  <a:schemeClr val="bg1"/>
                </a:solidFill>
                <a:latin typeface="Times New Roman" panose="02020603050405020304" pitchFamily="18" charset="0"/>
                <a:cs typeface="Times New Roman" panose="02020603050405020304" pitchFamily="18" charset="0"/>
              </a:rPr>
              <a:t>	Đồ </a:t>
            </a:r>
            <a:r>
              <a:rPr lang="en-US" sz="2000" dirty="0">
                <a:solidFill>
                  <a:schemeClr val="bg1"/>
                </a:solidFill>
                <a:latin typeface="Times New Roman" panose="02020603050405020304" pitchFamily="18" charset="0"/>
                <a:cs typeface="Times New Roman" panose="02020603050405020304" pitchFamily="18" charset="0"/>
              </a:rPr>
              <a:t>án sẽ phân tích hệ thống bán xe máy nhằm mục đích tạo ra phần mềm quản lý cửa hàng xe máy bao gồm các yêu cầu chức năng:</a:t>
            </a:r>
          </a:p>
          <a:p>
            <a:r>
              <a:rPr lang="en-US" sz="2000">
                <a:solidFill>
                  <a:schemeClr val="bg1"/>
                </a:solidFill>
                <a:latin typeface="Times New Roman" panose="02020603050405020304" pitchFamily="18" charset="0"/>
                <a:cs typeface="Times New Roman" panose="02020603050405020304" pitchFamily="18" charset="0"/>
              </a:rPr>
              <a:t>+ Quản </a:t>
            </a:r>
            <a:r>
              <a:rPr lang="en-US" sz="2000" dirty="0">
                <a:solidFill>
                  <a:schemeClr val="bg1"/>
                </a:solidFill>
                <a:latin typeface="Times New Roman" panose="02020603050405020304" pitchFamily="18" charset="0"/>
                <a:cs typeface="Times New Roman" panose="02020603050405020304" pitchFamily="18" charset="0"/>
              </a:rPr>
              <a:t>lý khách hàng.</a:t>
            </a:r>
          </a:p>
          <a:p>
            <a:r>
              <a:rPr lang="en-US" sz="2000">
                <a:solidFill>
                  <a:schemeClr val="bg1"/>
                </a:solidFill>
                <a:latin typeface="Times New Roman" panose="02020603050405020304" pitchFamily="18" charset="0"/>
                <a:cs typeface="Times New Roman" panose="02020603050405020304" pitchFamily="18" charset="0"/>
              </a:rPr>
              <a:t>+ Quản </a:t>
            </a:r>
            <a:r>
              <a:rPr lang="en-US" sz="2000" dirty="0">
                <a:solidFill>
                  <a:schemeClr val="bg1"/>
                </a:solidFill>
                <a:latin typeface="Times New Roman" panose="02020603050405020304" pitchFamily="18" charset="0"/>
                <a:cs typeface="Times New Roman" panose="02020603050405020304" pitchFamily="18" charset="0"/>
              </a:rPr>
              <a:t>lý nhập xuất kho.</a:t>
            </a:r>
          </a:p>
          <a:p>
            <a:r>
              <a:rPr lang="en-US" sz="2000">
                <a:solidFill>
                  <a:schemeClr val="bg1"/>
                </a:solidFill>
                <a:latin typeface="Times New Roman" panose="02020603050405020304" pitchFamily="18" charset="0"/>
                <a:cs typeface="Times New Roman" panose="02020603050405020304" pitchFamily="18" charset="0"/>
              </a:rPr>
              <a:t>+ Quản </a:t>
            </a:r>
            <a:r>
              <a:rPr lang="en-US" sz="2000" dirty="0">
                <a:solidFill>
                  <a:schemeClr val="bg1"/>
                </a:solidFill>
                <a:latin typeface="Times New Roman" panose="02020603050405020304" pitchFamily="18" charset="0"/>
                <a:cs typeface="Times New Roman" panose="02020603050405020304" pitchFamily="18" charset="0"/>
              </a:rPr>
              <a:t>lý các mặt hàng.</a:t>
            </a:r>
          </a:p>
          <a:p>
            <a:r>
              <a:rPr lang="en-US" sz="2000">
                <a:solidFill>
                  <a:schemeClr val="bg1"/>
                </a:solidFill>
                <a:latin typeface="Times New Roman" panose="02020603050405020304" pitchFamily="18" charset="0"/>
                <a:cs typeface="Times New Roman" panose="02020603050405020304" pitchFamily="18" charset="0"/>
              </a:rPr>
              <a:t>+ Quản </a:t>
            </a:r>
            <a:r>
              <a:rPr lang="en-US" sz="2000" dirty="0">
                <a:solidFill>
                  <a:schemeClr val="bg1"/>
                </a:solidFill>
                <a:latin typeface="Times New Roman" panose="02020603050405020304" pitchFamily="18" charset="0"/>
                <a:cs typeface="Times New Roman" panose="02020603050405020304" pitchFamily="18" charset="0"/>
              </a:rPr>
              <a:t>lý hóa đơn, tài chính thu chi và mua bán </a:t>
            </a:r>
            <a:r>
              <a:rPr lang="en-US" sz="2000">
                <a:solidFill>
                  <a:schemeClr val="bg1"/>
                </a:solidFill>
                <a:latin typeface="Times New Roman" panose="02020603050405020304" pitchFamily="18" charset="0"/>
                <a:cs typeface="Times New Roman" panose="02020603050405020304" pitchFamily="18" charset="0"/>
              </a:rPr>
              <a:t>của cửa </a:t>
            </a:r>
            <a:r>
              <a:rPr lang="en-US" sz="2000" dirty="0">
                <a:solidFill>
                  <a:schemeClr val="bg1"/>
                </a:solidFill>
                <a:latin typeface="Times New Roman" panose="02020603050405020304" pitchFamily="18" charset="0"/>
                <a:cs typeface="Times New Roman" panose="02020603050405020304" pitchFamily="18" charset="0"/>
              </a:rPr>
              <a:t>hàng.</a:t>
            </a:r>
          </a:p>
          <a:p>
            <a:r>
              <a:rPr lang="en-US" sz="2000">
                <a:solidFill>
                  <a:schemeClr val="bg1"/>
                </a:solidFill>
                <a:latin typeface="Times New Roman" panose="02020603050405020304" pitchFamily="18" charset="0"/>
                <a:cs typeface="Times New Roman" panose="02020603050405020304" pitchFamily="18" charset="0"/>
              </a:rPr>
              <a:t>+ Quản </a:t>
            </a:r>
            <a:r>
              <a:rPr lang="en-US" sz="2000" dirty="0">
                <a:solidFill>
                  <a:schemeClr val="bg1"/>
                </a:solidFill>
                <a:latin typeface="Times New Roman" panose="02020603050405020304" pitchFamily="18" charset="0"/>
                <a:cs typeface="Times New Roman" panose="02020603050405020304" pitchFamily="18" charset="0"/>
              </a:rPr>
              <a:t>lý các </a:t>
            </a:r>
            <a:r>
              <a:rPr lang="en-US" sz="2000">
                <a:solidFill>
                  <a:schemeClr val="bg1"/>
                </a:solidFill>
                <a:latin typeface="Times New Roman" panose="02020603050405020304" pitchFamily="18" charset="0"/>
                <a:cs typeface="Times New Roman" panose="02020603050405020304" pitchFamily="18" charset="0"/>
              </a:rPr>
              <a:t>đợt khuyến mãi.</a:t>
            </a:r>
          </a:p>
          <a:p>
            <a:r>
              <a:rPr lang="en-US" sz="2000">
                <a:solidFill>
                  <a:schemeClr val="bg1"/>
                </a:solidFill>
                <a:latin typeface="Times New Roman" panose="02020603050405020304" pitchFamily="18" charset="0"/>
                <a:cs typeface="Times New Roman" panose="02020603050405020304" pitchFamily="18" charset="0"/>
              </a:rPr>
              <a:t>+ Báo cáo thống kê doanh thu của cửa hàng.</a:t>
            </a:r>
            <a:endParaRPr lang="en-US" sz="2000" dirty="0">
              <a:solidFill>
                <a:schemeClr val="bg1"/>
              </a:solidFill>
              <a:latin typeface="Times New Roman" panose="02020603050405020304" pitchFamily="18" charset="0"/>
              <a:cs typeface="Times New Roman" panose="02020603050405020304" pitchFamily="18" charset="0"/>
            </a:endParaRPr>
          </a:p>
          <a:p>
            <a:pPr lvl="0"/>
            <a:r>
              <a:rPr lang="en-US" sz="2000">
                <a:solidFill>
                  <a:schemeClr val="bg1"/>
                </a:solidFill>
                <a:latin typeface="Times New Roman" panose="02020603050405020304" pitchFamily="18" charset="0"/>
                <a:cs typeface="Times New Roman" panose="02020603050405020304" pitchFamily="18" charset="0"/>
              </a:rPr>
              <a:t>	Yêu </a:t>
            </a:r>
            <a:r>
              <a:rPr lang="en-US" sz="2000" dirty="0">
                <a:solidFill>
                  <a:schemeClr val="bg1"/>
                </a:solidFill>
                <a:latin typeface="Times New Roman" panose="02020603050405020304" pitchFamily="18" charset="0"/>
                <a:cs typeface="Times New Roman" panose="02020603050405020304" pitchFamily="18" charset="0"/>
              </a:rPr>
              <a:t>cầu phi chức năng:</a:t>
            </a:r>
          </a:p>
          <a:p>
            <a:r>
              <a:rPr lang="en-US" sz="2000">
                <a:solidFill>
                  <a:schemeClr val="bg1"/>
                </a:solidFill>
                <a:latin typeface="Times New Roman" panose="02020603050405020304" pitchFamily="18" charset="0"/>
                <a:cs typeface="Times New Roman" panose="02020603050405020304" pitchFamily="18" charset="0"/>
              </a:rPr>
              <a:t>+ Giao </a:t>
            </a:r>
            <a:r>
              <a:rPr lang="en-US" sz="2000" dirty="0">
                <a:solidFill>
                  <a:schemeClr val="bg1"/>
                </a:solidFill>
                <a:latin typeface="Times New Roman" panose="02020603050405020304" pitchFamily="18" charset="0"/>
                <a:cs typeface="Times New Roman" panose="02020603050405020304" pitchFamily="18" charset="0"/>
              </a:rPr>
              <a:t>diện thân </a:t>
            </a:r>
            <a:r>
              <a:rPr lang="en-US" sz="2000">
                <a:solidFill>
                  <a:schemeClr val="bg1"/>
                </a:solidFill>
                <a:latin typeface="Times New Roman" panose="02020603050405020304" pitchFamily="18" charset="0"/>
                <a:cs typeface="Times New Roman" panose="02020603050405020304" pitchFamily="18" charset="0"/>
              </a:rPr>
              <a:t>thiện dễ </a:t>
            </a:r>
            <a:r>
              <a:rPr lang="en-US" sz="2000" dirty="0">
                <a:solidFill>
                  <a:schemeClr val="bg1"/>
                </a:solidFill>
                <a:latin typeface="Times New Roman" panose="02020603050405020304" pitchFamily="18" charset="0"/>
                <a:cs typeface="Times New Roman" panose="02020603050405020304" pitchFamily="18" charset="0"/>
              </a:rPr>
              <a:t>sử dụng.</a:t>
            </a:r>
          </a:p>
          <a:p>
            <a:r>
              <a:rPr lang="en-US" sz="2000">
                <a:solidFill>
                  <a:schemeClr val="bg1"/>
                </a:solidFill>
                <a:latin typeface="Times New Roman" panose="02020603050405020304" pitchFamily="18" charset="0"/>
                <a:cs typeface="Times New Roman" panose="02020603050405020304" pitchFamily="18" charset="0"/>
              </a:rPr>
              <a:t>+ Phần mềm dễ </a:t>
            </a:r>
            <a:r>
              <a:rPr lang="en-US" sz="2000" dirty="0">
                <a:solidFill>
                  <a:schemeClr val="bg1"/>
                </a:solidFill>
                <a:latin typeface="Times New Roman" panose="02020603050405020304" pitchFamily="18" charset="0"/>
                <a:cs typeface="Times New Roman" panose="02020603050405020304" pitchFamily="18" charset="0"/>
              </a:rPr>
              <a:t>dàng nâng cấp bảo trì.</a:t>
            </a:r>
          </a:p>
          <a:p>
            <a:r>
              <a:rPr lang="en-US" sz="2000">
                <a:solidFill>
                  <a:schemeClr val="bg1"/>
                </a:solidFill>
                <a:latin typeface="Times New Roman" panose="02020603050405020304" pitchFamily="18" charset="0"/>
                <a:cs typeface="Times New Roman" panose="02020603050405020304" pitchFamily="18" charset="0"/>
              </a:rPr>
              <a:t>+ Truy </a:t>
            </a:r>
            <a:r>
              <a:rPr lang="en-US" sz="2000" dirty="0">
                <a:solidFill>
                  <a:schemeClr val="bg1"/>
                </a:solidFill>
                <a:latin typeface="Times New Roman" panose="02020603050405020304" pitchFamily="18" charset="0"/>
                <a:cs typeface="Times New Roman" panose="02020603050405020304" pitchFamily="18" charset="0"/>
              </a:rPr>
              <a:t>vấn nhanh chóng.</a:t>
            </a:r>
          </a:p>
          <a:p>
            <a:pPr lvl="0"/>
            <a:r>
              <a:rPr lang="en-US" sz="2000">
                <a:solidFill>
                  <a:schemeClr val="bg1"/>
                </a:solidFill>
                <a:latin typeface="Times New Roman" panose="02020603050405020304" pitchFamily="18" charset="0"/>
                <a:cs typeface="Times New Roman" panose="02020603050405020304" pitchFamily="18" charset="0"/>
              </a:rPr>
              <a:t>	Phạm </a:t>
            </a:r>
            <a:r>
              <a:rPr lang="en-US" sz="2000" dirty="0">
                <a:solidFill>
                  <a:schemeClr val="bg1"/>
                </a:solidFill>
                <a:latin typeface="Times New Roman" panose="02020603050405020304" pitchFamily="18" charset="0"/>
                <a:cs typeface="Times New Roman" panose="02020603050405020304" pitchFamily="18" charset="0"/>
              </a:rPr>
              <a:t>vi đồ án dựa trên kiến thức đã tìm hiểu và nhóm đã khảo sát tại các cửa hàng </a:t>
            </a:r>
            <a:r>
              <a:rPr lang="en-US" sz="2000">
                <a:solidFill>
                  <a:schemeClr val="bg1"/>
                </a:solidFill>
                <a:latin typeface="Times New Roman" panose="02020603050405020304" pitchFamily="18" charset="0"/>
                <a:cs typeface="Times New Roman" panose="02020603050405020304" pitchFamily="18" charset="0"/>
              </a:rPr>
              <a:t>xe máy honda head tại </a:t>
            </a:r>
            <a:r>
              <a:rPr lang="en-US" sz="2000" dirty="0">
                <a:solidFill>
                  <a:schemeClr val="bg1"/>
                </a:solidFill>
                <a:latin typeface="Times New Roman" panose="02020603050405020304" pitchFamily="18" charset="0"/>
                <a:cs typeface="Times New Roman" panose="02020603050405020304" pitchFamily="18" charset="0"/>
              </a:rPr>
              <a:t>địa phương phần mền sẽ được tạo ra để phục vụ cửa hàng vừa và nhỏ.</a:t>
            </a:r>
          </a:p>
          <a:p>
            <a:endParaRPr lang="ko-KR" alt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7935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lvl="0"/>
            <a:r>
              <a:rPr lang="en-US"/>
              <a:t>Giao diện nhân viên quản lý</a:t>
            </a:r>
            <a:endParaRPr lang="en-US" sz="3700" b="1"/>
          </a:p>
        </p:txBody>
      </p:sp>
      <p:pic>
        <p:nvPicPr>
          <p:cNvPr id="17" name="Picture 16"/>
          <p:cNvPicPr/>
          <p:nvPr/>
        </p:nvPicPr>
        <p:blipFill>
          <a:blip r:embed="rId2"/>
          <a:stretch>
            <a:fillRect/>
          </a:stretch>
        </p:blipFill>
        <p:spPr>
          <a:xfrm>
            <a:off x="2102118" y="1793265"/>
            <a:ext cx="7864233" cy="4072357"/>
          </a:xfrm>
          <a:prstGeom prst="rect">
            <a:avLst/>
          </a:prstGeom>
        </p:spPr>
      </p:pic>
    </p:spTree>
    <p:extLst>
      <p:ext uri="{BB962C8B-B14F-4D97-AF65-F5344CB8AC3E}">
        <p14:creationId xmlns:p14="http://schemas.microsoft.com/office/powerpoint/2010/main" val="1236410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marL="914400" lvl="2" indent="0">
              <a:buNone/>
            </a:pPr>
            <a:r>
              <a:rPr lang="en-US" sz="5400"/>
              <a:t>Giao diện nhân viên cửa hàng</a:t>
            </a:r>
          </a:p>
        </p:txBody>
      </p:sp>
      <p:pic>
        <p:nvPicPr>
          <p:cNvPr id="18" name="Picture 17"/>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2801880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marL="914400" lvl="2" indent="0">
              <a:buNone/>
            </a:pPr>
            <a:r>
              <a:rPr lang="en-US" sz="5400"/>
              <a:t>Giao diện quản lý nhân viên</a:t>
            </a:r>
          </a:p>
        </p:txBody>
      </p:sp>
      <p:pic>
        <p:nvPicPr>
          <p:cNvPr id="17" name="Picture 16"/>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1630062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marL="914400" lvl="2" indent="0">
              <a:buNone/>
            </a:pPr>
            <a:r>
              <a:rPr lang="en-US" sz="5400"/>
              <a:t>Giao diện quản lý khách hàng</a:t>
            </a:r>
          </a:p>
        </p:txBody>
      </p:sp>
      <p:pic>
        <p:nvPicPr>
          <p:cNvPr id="17" name="Picture 16"/>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4110973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marL="914400" lvl="2" indent="0">
              <a:buNone/>
            </a:pPr>
            <a:r>
              <a:rPr lang="en-US" sz="5400"/>
              <a:t>Giao diện quản lý xe máy</a:t>
            </a:r>
          </a:p>
        </p:txBody>
      </p:sp>
      <p:pic>
        <p:nvPicPr>
          <p:cNvPr id="17" name="Picture 16"/>
          <p:cNvPicPr/>
          <p:nvPr/>
        </p:nvPicPr>
        <p:blipFill>
          <a:blip r:embed="rId2"/>
          <a:stretch>
            <a:fillRect/>
          </a:stretch>
        </p:blipFill>
        <p:spPr>
          <a:xfrm>
            <a:off x="2102118" y="1793266"/>
            <a:ext cx="7864233" cy="4074180"/>
          </a:xfrm>
          <a:prstGeom prst="rect">
            <a:avLst/>
          </a:prstGeom>
        </p:spPr>
      </p:pic>
    </p:spTree>
    <p:extLst>
      <p:ext uri="{BB962C8B-B14F-4D97-AF65-F5344CB8AC3E}">
        <p14:creationId xmlns:p14="http://schemas.microsoft.com/office/powerpoint/2010/main" val="1208441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marL="914400" lvl="2" indent="0">
              <a:buNone/>
            </a:pPr>
            <a:r>
              <a:rPr lang="en-US" sz="5400"/>
              <a:t>Giao diện quản lý cửa hàng</a:t>
            </a:r>
          </a:p>
        </p:txBody>
      </p:sp>
      <p:pic>
        <p:nvPicPr>
          <p:cNvPr id="17" name="Picture 16"/>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374608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marL="914400" lvl="2" indent="0">
              <a:buNone/>
            </a:pPr>
            <a:r>
              <a:rPr lang="en-US" sz="5400"/>
              <a:t>Giao diện quản lý dịch vụ</a:t>
            </a:r>
          </a:p>
        </p:txBody>
      </p:sp>
      <p:pic>
        <p:nvPicPr>
          <p:cNvPr id="19" name="Picture 18"/>
          <p:cNvPicPr/>
          <p:nvPr/>
        </p:nvPicPr>
        <p:blipFill>
          <a:blip r:embed="rId2"/>
          <a:stretch>
            <a:fillRect/>
          </a:stretch>
        </p:blipFill>
        <p:spPr>
          <a:xfrm>
            <a:off x="2102118" y="1793266"/>
            <a:ext cx="7864233" cy="4087711"/>
          </a:xfrm>
          <a:prstGeom prst="rect">
            <a:avLst/>
          </a:prstGeom>
        </p:spPr>
      </p:pic>
    </p:spTree>
    <p:extLst>
      <p:ext uri="{BB962C8B-B14F-4D97-AF65-F5344CB8AC3E}">
        <p14:creationId xmlns:p14="http://schemas.microsoft.com/office/powerpoint/2010/main" val="3803859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marL="914400" lvl="2" indent="0">
              <a:buNone/>
            </a:pPr>
            <a:r>
              <a:rPr lang="en-US" sz="5400"/>
              <a:t>Giao diện quản lý đợt khuyến mãi</a:t>
            </a:r>
          </a:p>
        </p:txBody>
      </p:sp>
      <p:pic>
        <p:nvPicPr>
          <p:cNvPr id="17" name="Picture 16"/>
          <p:cNvPicPr/>
          <p:nvPr/>
        </p:nvPicPr>
        <p:blipFill>
          <a:blip r:embed="rId2"/>
          <a:stretch>
            <a:fillRect/>
          </a:stretch>
        </p:blipFill>
        <p:spPr>
          <a:xfrm>
            <a:off x="2102118" y="1793266"/>
            <a:ext cx="7864233" cy="4093796"/>
          </a:xfrm>
          <a:prstGeom prst="rect">
            <a:avLst/>
          </a:prstGeom>
        </p:spPr>
      </p:pic>
    </p:spTree>
    <p:extLst>
      <p:ext uri="{BB962C8B-B14F-4D97-AF65-F5344CB8AC3E}">
        <p14:creationId xmlns:p14="http://schemas.microsoft.com/office/powerpoint/2010/main" val="3723862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marL="914400" lvl="2" indent="0">
              <a:buNone/>
            </a:pPr>
            <a:r>
              <a:rPr lang="en-US" sz="3700"/>
              <a:t>Giao diện quản lý hóa đơn và chi tiết hóa đơn</a:t>
            </a:r>
          </a:p>
        </p:txBody>
      </p:sp>
      <p:pic>
        <p:nvPicPr>
          <p:cNvPr id="19" name="Picture 18"/>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434160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marL="914400" lvl="2" indent="0">
              <a:buNone/>
            </a:pPr>
            <a:r>
              <a:rPr lang="en-US" sz="3700"/>
              <a:t>Giao diện báo cáo thống kê doanh thu cửa hàng</a:t>
            </a:r>
          </a:p>
        </p:txBody>
      </p:sp>
      <p:pic>
        <p:nvPicPr>
          <p:cNvPr id="21" name="Picture 20">
            <a:extLst>
              <a:ext uri="{FF2B5EF4-FFF2-40B4-BE49-F238E27FC236}">
                <a16:creationId xmlns:a16="http://schemas.microsoft.com/office/drawing/2014/main" id="{0C9A5D94-B574-4791-8146-22A49468DE85}"/>
              </a:ext>
            </a:extLst>
          </p:cNvPr>
          <p:cNvPicPr>
            <a:picLocks noChangeAspect="1"/>
          </p:cNvPicPr>
          <p:nvPr/>
        </p:nvPicPr>
        <p:blipFill>
          <a:blip r:embed="rId2"/>
          <a:stretch>
            <a:fillRect/>
          </a:stretch>
        </p:blipFill>
        <p:spPr>
          <a:xfrm>
            <a:off x="2225647" y="1914338"/>
            <a:ext cx="7599839" cy="3951286"/>
          </a:xfrm>
          <a:prstGeom prst="rect">
            <a:avLst/>
          </a:prstGeom>
        </p:spPr>
      </p:pic>
    </p:spTree>
    <p:extLst>
      <p:ext uri="{BB962C8B-B14F-4D97-AF65-F5344CB8AC3E}">
        <p14:creationId xmlns:p14="http://schemas.microsoft.com/office/powerpoint/2010/main" val="353713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CC4E829-C98C-406A-899E-9DF9815FA231}"/>
              </a:ext>
            </a:extLst>
          </p:cNvPr>
          <p:cNvSpPr/>
          <p:nvPr/>
        </p:nvSpPr>
        <p:spPr>
          <a:xfrm>
            <a:off x="1234136" y="0"/>
            <a:ext cx="466184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91A18A-7559-4485-BC2C-6ACBBA9F87DF}"/>
              </a:ext>
            </a:extLst>
          </p:cNvPr>
          <p:cNvSpPr txBox="1"/>
          <p:nvPr/>
        </p:nvSpPr>
        <p:spPr>
          <a:xfrm>
            <a:off x="6934798" y="990058"/>
            <a:ext cx="4913913" cy="507831"/>
          </a:xfrm>
          <a:prstGeom prst="rect">
            <a:avLst/>
          </a:prstGeom>
          <a:noFill/>
        </p:spPr>
        <p:txBody>
          <a:bodyPr wrap="square" lIns="108000" rIns="108000" rtlCol="0">
            <a:spAutoFit/>
          </a:bodyPr>
          <a:lstStyle/>
          <a:p>
            <a:r>
              <a:rPr lang="en-US" sz="2700" b="1">
                <a:solidFill>
                  <a:schemeClr val="bg1"/>
                </a:solidFill>
              </a:rPr>
              <a:t>Mô hình hóa nghiệp vụ</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987" y="85860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sp>
        <p:nvSpPr>
          <p:cNvPr id="9" name="TextBox 8">
            <a:extLst>
              <a:ext uri="{FF2B5EF4-FFF2-40B4-BE49-F238E27FC236}">
                <a16:creationId xmlns:a16="http://schemas.microsoft.com/office/drawing/2014/main" id="{EC79CA3D-1245-4812-BE2C-A17717D31459}"/>
              </a:ext>
            </a:extLst>
          </p:cNvPr>
          <p:cNvSpPr txBox="1"/>
          <p:nvPr/>
        </p:nvSpPr>
        <p:spPr>
          <a:xfrm>
            <a:off x="6934798" y="2288637"/>
            <a:ext cx="4661840" cy="507831"/>
          </a:xfrm>
          <a:prstGeom prst="rect">
            <a:avLst/>
          </a:prstGeom>
          <a:noFill/>
        </p:spPr>
        <p:txBody>
          <a:bodyPr wrap="square" lIns="108000" rIns="108000" rtlCol="0">
            <a:spAutoFit/>
          </a:bodyPr>
          <a:lstStyle/>
          <a:p>
            <a:r>
              <a:rPr lang="en-US" sz="2700" b="1">
                <a:solidFill>
                  <a:schemeClr val="bg1"/>
                </a:solidFill>
              </a:rPr>
              <a:t>Mô hình hóa hệ thống</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987" y="2153798"/>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sp>
        <p:nvSpPr>
          <p:cNvPr id="13" name="TextBox 12">
            <a:extLst>
              <a:ext uri="{FF2B5EF4-FFF2-40B4-BE49-F238E27FC236}">
                <a16:creationId xmlns:a16="http://schemas.microsoft.com/office/drawing/2014/main" id="{5A5757E4-1723-4073-9FC5-1D351F20A151}"/>
              </a:ext>
            </a:extLst>
          </p:cNvPr>
          <p:cNvSpPr txBox="1"/>
          <p:nvPr/>
        </p:nvSpPr>
        <p:spPr>
          <a:xfrm>
            <a:off x="6934798" y="3553702"/>
            <a:ext cx="5351659" cy="507831"/>
          </a:xfrm>
          <a:prstGeom prst="rect">
            <a:avLst/>
          </a:prstGeom>
          <a:noFill/>
        </p:spPr>
        <p:txBody>
          <a:bodyPr wrap="square" lIns="108000" rIns="108000" rtlCol="0">
            <a:spAutoFit/>
          </a:bodyPr>
          <a:lstStyle/>
          <a:p>
            <a:r>
              <a:rPr lang="en-US" sz="2700" b="1">
                <a:solidFill>
                  <a:schemeClr val="bg1"/>
                </a:solidFill>
              </a:rPr>
              <a:t>Sơ đồ lớp mức phân tích</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987" y="3448990"/>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1925814" y="941363"/>
            <a:ext cx="3040921" cy="1200329"/>
          </a:xfrm>
          <a:prstGeom prst="rect">
            <a:avLst/>
          </a:prstGeom>
          <a:noFill/>
        </p:spPr>
        <p:txBody>
          <a:bodyPr wrap="square" rtlCol="0" anchor="ctr">
            <a:spAutoFit/>
          </a:bodyPr>
          <a:lstStyle/>
          <a:p>
            <a:pPr algn="r"/>
            <a:r>
              <a:rPr lang="en-US" sz="3600" b="1">
                <a:solidFill>
                  <a:schemeClr val="bg1"/>
                </a:solidFill>
              </a:rPr>
              <a:t>PHÂN TÍCH HỆ THỐNG</a:t>
            </a:r>
            <a:endParaRPr lang="en-US" altLang="ko-KR" sz="3600" b="1" dirty="0">
              <a:solidFill>
                <a:schemeClr val="bg1"/>
              </a:solidFill>
              <a:latin typeface="+mj-lt"/>
              <a:cs typeface="Arial" pitchFamily="34" charset="0"/>
            </a:endParaRPr>
          </a:p>
        </p:txBody>
      </p:sp>
    </p:spTree>
    <p:extLst>
      <p:ext uri="{BB962C8B-B14F-4D97-AF65-F5344CB8AC3E}">
        <p14:creationId xmlns:p14="http://schemas.microsoft.com/office/powerpoint/2010/main" val="624062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marL="914400" lvl="2" indent="0">
              <a:buNone/>
            </a:pPr>
            <a:r>
              <a:rPr lang="en-US" sz="5400" b="1"/>
              <a:t>3.Sơ đồ lớp ở mức thiết kế</a:t>
            </a:r>
          </a:p>
        </p:txBody>
      </p:sp>
      <p:pic>
        <p:nvPicPr>
          <p:cNvPr id="17" name="Picture 16"/>
          <p:cNvPicPr/>
          <p:nvPr/>
        </p:nvPicPr>
        <p:blipFill>
          <a:blip r:embed="rId2"/>
          <a:stretch>
            <a:fillRect/>
          </a:stretch>
        </p:blipFill>
        <p:spPr>
          <a:xfrm>
            <a:off x="2102602" y="1793265"/>
            <a:ext cx="7863750" cy="4072357"/>
          </a:xfrm>
          <a:prstGeom prst="rect">
            <a:avLst/>
          </a:prstGeom>
        </p:spPr>
      </p:pic>
    </p:spTree>
    <p:extLst>
      <p:ext uri="{BB962C8B-B14F-4D97-AF65-F5344CB8AC3E}">
        <p14:creationId xmlns:p14="http://schemas.microsoft.com/office/powerpoint/2010/main" val="3581467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pPr marL="914400" lvl="2" indent="0" algn="ctr">
              <a:buNone/>
            </a:pPr>
            <a:r>
              <a:rPr lang="en-US" sz="5400"/>
              <a:t>Thêm Khách Hàng</a:t>
            </a:r>
            <a:endParaRPr lang="en-US" sz="5400" b="1"/>
          </a:p>
        </p:txBody>
      </p:sp>
      <p:pic>
        <p:nvPicPr>
          <p:cNvPr id="20" name="Picture 19"/>
          <p:cNvPicPr/>
          <p:nvPr/>
        </p:nvPicPr>
        <p:blipFill>
          <a:blip r:embed="rId2"/>
          <a:stretch>
            <a:fillRect/>
          </a:stretch>
        </p:blipFill>
        <p:spPr>
          <a:xfrm>
            <a:off x="2102118" y="1793265"/>
            <a:ext cx="7864233" cy="4072357"/>
          </a:xfrm>
          <a:prstGeom prst="rect">
            <a:avLst/>
          </a:prstGeom>
        </p:spPr>
      </p:pic>
    </p:spTree>
    <p:extLst>
      <p:ext uri="{BB962C8B-B14F-4D97-AF65-F5344CB8AC3E}">
        <p14:creationId xmlns:p14="http://schemas.microsoft.com/office/powerpoint/2010/main" val="2451562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Thêm Dịch Vụ</a:t>
            </a:r>
          </a:p>
        </p:txBody>
      </p:sp>
      <p:pic>
        <p:nvPicPr>
          <p:cNvPr id="17" name="Picture 16"/>
          <p:cNvPicPr/>
          <p:nvPr/>
        </p:nvPicPr>
        <p:blipFill>
          <a:blip r:embed="rId2"/>
          <a:stretch>
            <a:fillRect/>
          </a:stretch>
        </p:blipFill>
        <p:spPr>
          <a:xfrm>
            <a:off x="2102119" y="1789621"/>
            <a:ext cx="7864233" cy="4076002"/>
          </a:xfrm>
          <a:prstGeom prst="rect">
            <a:avLst/>
          </a:prstGeom>
        </p:spPr>
      </p:pic>
    </p:spTree>
    <p:extLst>
      <p:ext uri="{BB962C8B-B14F-4D97-AF65-F5344CB8AC3E}">
        <p14:creationId xmlns:p14="http://schemas.microsoft.com/office/powerpoint/2010/main" val="2401421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Thêm Xe</a:t>
            </a:r>
          </a:p>
        </p:txBody>
      </p:sp>
      <p:pic>
        <p:nvPicPr>
          <p:cNvPr id="18" name="Picture 17"/>
          <p:cNvPicPr/>
          <p:nvPr/>
        </p:nvPicPr>
        <p:blipFill>
          <a:blip r:embed="rId2"/>
          <a:stretch>
            <a:fillRect/>
          </a:stretch>
        </p:blipFill>
        <p:spPr>
          <a:xfrm>
            <a:off x="2102119" y="1793265"/>
            <a:ext cx="7864233" cy="4072357"/>
          </a:xfrm>
          <a:prstGeom prst="rect">
            <a:avLst/>
          </a:prstGeom>
        </p:spPr>
      </p:pic>
    </p:spTree>
    <p:extLst>
      <p:ext uri="{BB962C8B-B14F-4D97-AF65-F5344CB8AC3E}">
        <p14:creationId xmlns:p14="http://schemas.microsoft.com/office/powerpoint/2010/main" val="2043927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Thêm Khuyến Mãi</a:t>
            </a:r>
          </a:p>
        </p:txBody>
      </p:sp>
      <p:pic>
        <p:nvPicPr>
          <p:cNvPr id="17" name="Picture 16"/>
          <p:cNvPicPr/>
          <p:nvPr/>
        </p:nvPicPr>
        <p:blipFill>
          <a:blip r:embed="rId2"/>
          <a:stretch>
            <a:fillRect/>
          </a:stretch>
        </p:blipFill>
        <p:spPr>
          <a:xfrm>
            <a:off x="2102119" y="1793265"/>
            <a:ext cx="7864233" cy="4072357"/>
          </a:xfrm>
          <a:prstGeom prst="rect">
            <a:avLst/>
          </a:prstGeom>
        </p:spPr>
      </p:pic>
    </p:spTree>
    <p:extLst>
      <p:ext uri="{BB962C8B-B14F-4D97-AF65-F5344CB8AC3E}">
        <p14:creationId xmlns:p14="http://schemas.microsoft.com/office/powerpoint/2010/main" val="2739350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Thêm Nhân Viên</a:t>
            </a:r>
          </a:p>
        </p:txBody>
      </p:sp>
      <p:pic>
        <p:nvPicPr>
          <p:cNvPr id="18" name="Picture 17"/>
          <p:cNvPicPr/>
          <p:nvPr/>
        </p:nvPicPr>
        <p:blipFill rotWithShape="1">
          <a:blip r:embed="rId2"/>
          <a:srcRect t="1135"/>
          <a:stretch/>
        </p:blipFill>
        <p:spPr bwMode="auto">
          <a:xfrm>
            <a:off x="2102119" y="1789621"/>
            <a:ext cx="7864233" cy="40760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7358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Thêm hóa đơn</a:t>
            </a:r>
          </a:p>
        </p:txBody>
      </p:sp>
      <p:pic>
        <p:nvPicPr>
          <p:cNvPr id="17" name="Picture 16"/>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234228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54651" y="415826"/>
            <a:ext cx="11733488" cy="999073"/>
          </a:xfrm>
        </p:spPr>
        <p:txBody>
          <a:bodyPr/>
          <a:lstStyle/>
          <a:p>
            <a:r>
              <a:rPr lang="en-US" sz="4400" b="1"/>
              <a:t>4.Thiết kế hoạt động của các chức năng</a:t>
            </a:r>
          </a:p>
        </p:txBody>
      </p:sp>
      <p:pic>
        <p:nvPicPr>
          <p:cNvPr id="18" name="Picture 17"/>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2807924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Thêm nhân viên</a:t>
            </a:r>
            <a:endParaRPr lang="en-US" sz="4400" b="1"/>
          </a:p>
        </p:txBody>
      </p:sp>
      <p:pic>
        <p:nvPicPr>
          <p:cNvPr id="17" name="Picture 16"/>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1221497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Thêm hóa đơn</a:t>
            </a:r>
            <a:endParaRPr lang="en-US" sz="4400" b="1"/>
          </a:p>
        </p:txBody>
      </p:sp>
      <p:pic>
        <p:nvPicPr>
          <p:cNvPr id="18" name="Picture 17"/>
          <p:cNvPicPr/>
          <p:nvPr/>
        </p:nvPicPr>
        <p:blipFill>
          <a:blip r:embed="rId2"/>
          <a:stretch>
            <a:fillRect/>
          </a:stretch>
        </p:blipFill>
        <p:spPr>
          <a:xfrm>
            <a:off x="2102118" y="1756242"/>
            <a:ext cx="7864233" cy="4107923"/>
          </a:xfrm>
          <a:prstGeom prst="rect">
            <a:avLst/>
          </a:prstGeom>
        </p:spPr>
      </p:pic>
    </p:spTree>
    <p:extLst>
      <p:ext uri="{BB962C8B-B14F-4D97-AF65-F5344CB8AC3E}">
        <p14:creationId xmlns:p14="http://schemas.microsoft.com/office/powerpoint/2010/main" val="898835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5C81E7-566A-43E2-AB28-8F70BC9D1944}"/>
              </a:ext>
            </a:extLst>
          </p:cNvPr>
          <p:cNvSpPr txBox="1">
            <a:spLocks/>
          </p:cNvSpPr>
          <p:nvPr/>
        </p:nvSpPr>
        <p:spPr>
          <a:xfrm>
            <a:off x="1161578" y="1957110"/>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b="1">
                <a:solidFill>
                  <a:schemeClr val="bg1">
                    <a:lumMod val="95000"/>
                  </a:schemeClr>
                </a:solidFill>
              </a:rPr>
              <a:t>Mô hình hóa nghiệp vụ</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522967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Thêm khách hàng</a:t>
            </a:r>
            <a:endParaRPr lang="en-US" sz="4400" b="1"/>
          </a:p>
        </p:txBody>
      </p:sp>
      <p:pic>
        <p:nvPicPr>
          <p:cNvPr id="17" name="Picture 16"/>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1228265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Chọn dịch vụ</a:t>
            </a:r>
            <a:endParaRPr lang="en-US" sz="4400" b="1"/>
          </a:p>
        </p:txBody>
      </p:sp>
      <p:pic>
        <p:nvPicPr>
          <p:cNvPr id="18" name="Picture 17"/>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3016226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Thêm xe</a:t>
            </a:r>
            <a:endParaRPr lang="en-US" sz="4400" b="1"/>
          </a:p>
        </p:txBody>
      </p:sp>
      <p:pic>
        <p:nvPicPr>
          <p:cNvPr id="17" name="Picture 16"/>
          <p:cNvPicPr/>
          <p:nvPr/>
        </p:nvPicPr>
        <p:blipFill>
          <a:blip r:embed="rId2"/>
          <a:stretch>
            <a:fillRect/>
          </a:stretch>
        </p:blipFill>
        <p:spPr>
          <a:xfrm>
            <a:off x="2102118" y="1793266"/>
            <a:ext cx="7864233" cy="4090145"/>
          </a:xfrm>
          <a:prstGeom prst="rect">
            <a:avLst/>
          </a:prstGeom>
        </p:spPr>
      </p:pic>
    </p:spTree>
    <p:extLst>
      <p:ext uri="{BB962C8B-B14F-4D97-AF65-F5344CB8AC3E}">
        <p14:creationId xmlns:p14="http://schemas.microsoft.com/office/powerpoint/2010/main" val="627874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Cập nhật khuyến mãi</a:t>
            </a:r>
            <a:endParaRPr lang="en-US" sz="4400" b="1"/>
          </a:p>
        </p:txBody>
      </p:sp>
      <p:pic>
        <p:nvPicPr>
          <p:cNvPr id="18" name="Picture 17"/>
          <p:cNvPicPr/>
          <p:nvPr/>
        </p:nvPicPr>
        <p:blipFill>
          <a:blip r:embed="rId2"/>
          <a:stretch>
            <a:fillRect/>
          </a:stretch>
        </p:blipFill>
        <p:spPr>
          <a:xfrm>
            <a:off x="2102118" y="1756241"/>
            <a:ext cx="7864233" cy="4109381"/>
          </a:xfrm>
          <a:prstGeom prst="rect">
            <a:avLst/>
          </a:prstGeom>
        </p:spPr>
      </p:pic>
    </p:spTree>
    <p:extLst>
      <p:ext uri="{BB962C8B-B14F-4D97-AF65-F5344CB8AC3E}">
        <p14:creationId xmlns:p14="http://schemas.microsoft.com/office/powerpoint/2010/main" val="3842137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Xóa cửa hàng</a:t>
            </a:r>
            <a:endParaRPr lang="en-US" sz="4400" b="1"/>
          </a:p>
        </p:txBody>
      </p:sp>
      <p:pic>
        <p:nvPicPr>
          <p:cNvPr id="17" name="Picture 16"/>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4227090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323529" y="400472"/>
            <a:ext cx="11733488" cy="999073"/>
          </a:xfrm>
        </p:spPr>
        <p:txBody>
          <a:bodyPr/>
          <a:lstStyle/>
          <a:p>
            <a:r>
              <a:rPr lang="en-US"/>
              <a:t>Tìm kiếm cửa hàng</a:t>
            </a:r>
            <a:endParaRPr lang="en-US" sz="4400" b="1"/>
          </a:p>
        </p:txBody>
      </p:sp>
      <p:pic>
        <p:nvPicPr>
          <p:cNvPr id="18" name="Picture 17"/>
          <p:cNvPicPr/>
          <p:nvPr/>
        </p:nvPicPr>
        <p:blipFill>
          <a:blip r:embed="rId2"/>
          <a:stretch>
            <a:fillRect/>
          </a:stretch>
        </p:blipFill>
        <p:spPr>
          <a:xfrm>
            <a:off x="2102118" y="1793266"/>
            <a:ext cx="7864233" cy="4072357"/>
          </a:xfrm>
          <a:prstGeom prst="rect">
            <a:avLst/>
          </a:prstGeom>
        </p:spPr>
      </p:pic>
    </p:spTree>
    <p:extLst>
      <p:ext uri="{BB962C8B-B14F-4D97-AF65-F5344CB8AC3E}">
        <p14:creationId xmlns:p14="http://schemas.microsoft.com/office/powerpoint/2010/main" val="979090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D4EDE7-2D40-433C-97E0-38BD1C3607CB}"/>
              </a:ext>
            </a:extLst>
          </p:cNvPr>
          <p:cNvSpPr>
            <a:spLocks noGrp="1"/>
          </p:cNvSpPr>
          <p:nvPr>
            <p:ph type="body" sz="quarter" idx="10"/>
          </p:nvPr>
        </p:nvSpPr>
        <p:spPr/>
        <p:txBody>
          <a:bodyPr/>
          <a:lstStyle/>
          <a:p>
            <a:r>
              <a:rPr lang="en-US"/>
              <a:t>TEST CASE</a:t>
            </a:r>
          </a:p>
        </p:txBody>
      </p:sp>
      <p:pic>
        <p:nvPicPr>
          <p:cNvPr id="4" name="Picture 3">
            <a:extLst>
              <a:ext uri="{FF2B5EF4-FFF2-40B4-BE49-F238E27FC236}">
                <a16:creationId xmlns:a16="http://schemas.microsoft.com/office/drawing/2014/main" id="{1375EAF6-1BD9-4824-9D91-8DBA79BDC568}"/>
              </a:ext>
            </a:extLst>
          </p:cNvPr>
          <p:cNvPicPr>
            <a:picLocks noChangeAspect="1"/>
          </p:cNvPicPr>
          <p:nvPr/>
        </p:nvPicPr>
        <p:blipFill>
          <a:blip r:embed="rId2"/>
          <a:stretch>
            <a:fillRect/>
          </a:stretch>
        </p:blipFill>
        <p:spPr>
          <a:xfrm>
            <a:off x="3171825" y="2321342"/>
            <a:ext cx="5848350" cy="4067175"/>
          </a:xfrm>
          <a:prstGeom prst="rect">
            <a:avLst/>
          </a:prstGeom>
        </p:spPr>
      </p:pic>
      <p:sp>
        <p:nvSpPr>
          <p:cNvPr id="8" name="TextBox 7">
            <a:extLst>
              <a:ext uri="{FF2B5EF4-FFF2-40B4-BE49-F238E27FC236}">
                <a16:creationId xmlns:a16="http://schemas.microsoft.com/office/drawing/2014/main" id="{71AFD409-303B-476A-AD6E-085C74266BC3}"/>
              </a:ext>
            </a:extLst>
          </p:cNvPr>
          <p:cNvSpPr txBox="1"/>
          <p:nvPr/>
        </p:nvSpPr>
        <p:spPr>
          <a:xfrm>
            <a:off x="3761118" y="1589474"/>
            <a:ext cx="4848044" cy="472240"/>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Kiểm tra màn hình đăng nhập</a:t>
            </a:r>
          </a:p>
        </p:txBody>
      </p:sp>
    </p:spTree>
    <p:extLst>
      <p:ext uri="{BB962C8B-B14F-4D97-AF65-F5344CB8AC3E}">
        <p14:creationId xmlns:p14="http://schemas.microsoft.com/office/powerpoint/2010/main" val="4032053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818585-3755-48D2-9F55-C050C2F6E502}"/>
              </a:ext>
            </a:extLst>
          </p:cNvPr>
          <p:cNvSpPr>
            <a:spLocks noGrp="1"/>
          </p:cNvSpPr>
          <p:nvPr>
            <p:ph type="body" sz="quarter" idx="10"/>
          </p:nvPr>
        </p:nvSpPr>
        <p:spPr/>
        <p:txBody>
          <a:bodyPr/>
          <a:lstStyle/>
          <a:p>
            <a:r>
              <a:rPr lang="en-US"/>
              <a:t>TEST CASE</a:t>
            </a:r>
          </a:p>
        </p:txBody>
      </p:sp>
      <p:sp>
        <p:nvSpPr>
          <p:cNvPr id="3" name="TextBox 2">
            <a:extLst>
              <a:ext uri="{FF2B5EF4-FFF2-40B4-BE49-F238E27FC236}">
                <a16:creationId xmlns:a16="http://schemas.microsoft.com/office/drawing/2014/main" id="{2CC13375-9238-47A8-97F7-AB83934F9A01}"/>
              </a:ext>
            </a:extLst>
          </p:cNvPr>
          <p:cNvSpPr txBox="1"/>
          <p:nvPr/>
        </p:nvSpPr>
        <p:spPr>
          <a:xfrm>
            <a:off x="1035169" y="1716657"/>
            <a:ext cx="7599872" cy="2585323"/>
          </a:xfrm>
          <a:prstGeom prst="rect">
            <a:avLst/>
          </a:prstGeom>
          <a:noFill/>
        </p:spPr>
        <p:txBody>
          <a:bodyPr wrap="square" rtlCol="0">
            <a:spAutoFit/>
          </a:bodyPr>
          <a:lstStyle/>
          <a:p>
            <a:r>
              <a:rPr lang="en-US"/>
              <a:t>Project: QLCHXM</a:t>
            </a:r>
          </a:p>
          <a:p>
            <a:r>
              <a:rPr lang="en-US"/>
              <a:t>Module: testing</a:t>
            </a:r>
          </a:p>
          <a:p>
            <a:r>
              <a:rPr lang="en-US"/>
              <a:t>Màn hình: đăng nhập hệ thống</a:t>
            </a:r>
          </a:p>
          <a:p>
            <a:r>
              <a:rPr lang="en-US"/>
              <a:t>Chức năng: đăng nhập</a:t>
            </a:r>
          </a:p>
          <a:p>
            <a:r>
              <a:rPr lang="en-US"/>
              <a:t>Mã số: </a:t>
            </a:r>
          </a:p>
          <a:p>
            <a:r>
              <a:rPr lang="en-US"/>
              <a:t>Dữ liệu test:</a:t>
            </a:r>
          </a:p>
          <a:p>
            <a:r>
              <a:rPr lang="en-US"/>
              <a:t>	username: NV01		password: 123</a:t>
            </a:r>
          </a:p>
          <a:p>
            <a:r>
              <a:rPr lang="en-US"/>
              <a:t>	username: NV02		password: 123</a:t>
            </a:r>
          </a:p>
          <a:p>
            <a:r>
              <a:rPr lang="en-US"/>
              <a:t>Các bước thực hiện kiểm tra: </a:t>
            </a:r>
          </a:p>
        </p:txBody>
      </p:sp>
    </p:spTree>
    <p:extLst>
      <p:ext uri="{BB962C8B-B14F-4D97-AF65-F5344CB8AC3E}">
        <p14:creationId xmlns:p14="http://schemas.microsoft.com/office/powerpoint/2010/main" val="1461983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DFDC92-4CBD-4628-A214-18DE8151BB60}"/>
              </a:ext>
            </a:extLst>
          </p:cNvPr>
          <p:cNvSpPr>
            <a:spLocks noGrp="1"/>
          </p:cNvSpPr>
          <p:nvPr>
            <p:ph type="body" sz="quarter" idx="10"/>
          </p:nvPr>
        </p:nvSpPr>
        <p:spPr>
          <a:xfrm>
            <a:off x="323530" y="400473"/>
            <a:ext cx="4222591" cy="436290"/>
          </a:xfrm>
        </p:spPr>
        <p:txBody>
          <a:bodyPr/>
          <a:lstStyle/>
          <a:p>
            <a:r>
              <a:rPr lang="en-US" sz="2800"/>
              <a:t>TEST CASE – test step</a:t>
            </a:r>
          </a:p>
        </p:txBody>
      </p:sp>
      <p:graphicFrame>
        <p:nvGraphicFramePr>
          <p:cNvPr id="3" name="Table 3">
            <a:extLst>
              <a:ext uri="{FF2B5EF4-FFF2-40B4-BE49-F238E27FC236}">
                <a16:creationId xmlns:a16="http://schemas.microsoft.com/office/drawing/2014/main" id="{EC54F0FE-4601-4EE8-ADDB-D9473D90443D}"/>
              </a:ext>
            </a:extLst>
          </p:cNvPr>
          <p:cNvGraphicFramePr>
            <a:graphicFrameLocks noGrp="1"/>
          </p:cNvGraphicFramePr>
          <p:nvPr>
            <p:extLst>
              <p:ext uri="{D42A27DB-BD31-4B8C-83A1-F6EECF244321}">
                <p14:modId xmlns:p14="http://schemas.microsoft.com/office/powerpoint/2010/main" val="334422310"/>
              </p:ext>
            </p:extLst>
          </p:nvPr>
        </p:nvGraphicFramePr>
        <p:xfrm>
          <a:off x="560717" y="766285"/>
          <a:ext cx="11300604" cy="5325430"/>
        </p:xfrm>
        <a:graphic>
          <a:graphicData uri="http://schemas.openxmlformats.org/drawingml/2006/table">
            <a:tbl>
              <a:tblPr firstRow="1" bandRow="1">
                <a:tableStyleId>{7E9639D4-E3E2-4D34-9284-5A2195B3D0D7}</a:tableStyleId>
              </a:tblPr>
              <a:tblGrid>
                <a:gridCol w="1380225">
                  <a:extLst>
                    <a:ext uri="{9D8B030D-6E8A-4147-A177-3AD203B41FA5}">
                      <a16:colId xmlns:a16="http://schemas.microsoft.com/office/drawing/2014/main" val="789627217"/>
                    </a:ext>
                  </a:extLst>
                </a:gridCol>
                <a:gridCol w="2424023">
                  <a:extLst>
                    <a:ext uri="{9D8B030D-6E8A-4147-A177-3AD203B41FA5}">
                      <a16:colId xmlns:a16="http://schemas.microsoft.com/office/drawing/2014/main" val="257393870"/>
                    </a:ext>
                  </a:extLst>
                </a:gridCol>
                <a:gridCol w="2455078">
                  <a:extLst>
                    <a:ext uri="{9D8B030D-6E8A-4147-A177-3AD203B41FA5}">
                      <a16:colId xmlns:a16="http://schemas.microsoft.com/office/drawing/2014/main" val="1278028405"/>
                    </a:ext>
                  </a:extLst>
                </a:gridCol>
                <a:gridCol w="3186599">
                  <a:extLst>
                    <a:ext uri="{9D8B030D-6E8A-4147-A177-3AD203B41FA5}">
                      <a16:colId xmlns:a16="http://schemas.microsoft.com/office/drawing/2014/main" val="3023231928"/>
                    </a:ext>
                  </a:extLst>
                </a:gridCol>
                <a:gridCol w="1854679">
                  <a:extLst>
                    <a:ext uri="{9D8B030D-6E8A-4147-A177-3AD203B41FA5}">
                      <a16:colId xmlns:a16="http://schemas.microsoft.com/office/drawing/2014/main" val="2099781005"/>
                    </a:ext>
                  </a:extLst>
                </a:gridCol>
              </a:tblGrid>
              <a:tr h="661990">
                <a:tc>
                  <a:txBody>
                    <a:bodyPr/>
                    <a:lstStyle/>
                    <a:p>
                      <a:pPr algn="ctr"/>
                      <a:r>
                        <a:rPr lang="en-US"/>
                        <a:t>Step ‘NO’</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Steps</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Data</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Expected results</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Actual results</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2942676"/>
                  </a:ext>
                </a:extLst>
              </a:tr>
              <a:tr h="383533">
                <a:tc>
                  <a:txBody>
                    <a:bodyPr/>
                    <a:lstStyle/>
                    <a:p>
                      <a:pPr algn="ctr"/>
                      <a:r>
                        <a:rPr lang="en-US"/>
                        <a:t>1</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Không nhập gì cả và</a:t>
                      </a:r>
                    </a:p>
                    <a:p>
                      <a:r>
                        <a:rPr lang="en-US"/>
                        <a:t>nhấn nút đăng nhập</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Username = “”</a:t>
                      </a:r>
                    </a:p>
                    <a:p>
                      <a:r>
                        <a:rPr lang="en-US"/>
                        <a:t>Password = “”</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Hiển thị thông báo vui lòng nhập username và password</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0297457"/>
                  </a:ext>
                </a:extLst>
              </a:tr>
              <a:tr h="383533">
                <a:tc>
                  <a:txBody>
                    <a:bodyPr/>
                    <a:lstStyle/>
                    <a:p>
                      <a:pPr algn="ctr"/>
                      <a:r>
                        <a:rPr lang="en-US"/>
                        <a:t>2</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Nhập username và nhấn nút đăng nhập</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Username = “NV01”</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Hiển thị thông báo vui lòng nhập username và password</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6990666"/>
                  </a:ext>
                </a:extLst>
              </a:tr>
              <a:tr h="383533">
                <a:tc>
                  <a:txBody>
                    <a:bodyPr/>
                    <a:lstStyle/>
                    <a:p>
                      <a:pPr algn="ctr"/>
                      <a:r>
                        <a:rPr lang="en-US"/>
                        <a:t>3</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Nhập password và nhấn nút đăng nhập</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Password = “123”</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Hiển thị thông báo vui lòng nhập username và password</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4304405"/>
                  </a:ext>
                </a:extLst>
              </a:tr>
              <a:tr h="383533">
                <a:tc>
                  <a:txBody>
                    <a:bodyPr/>
                    <a:lstStyle/>
                    <a:p>
                      <a:pPr algn="ctr"/>
                      <a:r>
                        <a:rPr lang="en-US"/>
                        <a:t>4</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Nhập sai username, password và nhấn nút đăng nhập</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Username = “cuong”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Password = “123”</a:t>
                      </a:r>
                    </a:p>
                    <a:p>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Hiển thị thông báo vui lòng nhập đúng username và password</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362008"/>
                  </a:ext>
                </a:extLst>
              </a:tr>
              <a:tr h="383533">
                <a:tc>
                  <a:txBody>
                    <a:bodyPr/>
                    <a:lstStyle/>
                    <a:p>
                      <a:pPr algn="ctr"/>
                      <a:r>
                        <a:rPr lang="en-US"/>
                        <a:t>5</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Nhập username, sai  password và nhấn nút đăng nhập</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Username = “NV01”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Password = “abcde”</a:t>
                      </a:r>
                    </a:p>
                    <a:p>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Hiển thị thông báo vui lòng nhập đúng username và password</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180983"/>
                  </a:ext>
                </a:extLst>
              </a:tr>
              <a:tr h="383533">
                <a:tc>
                  <a:txBody>
                    <a:bodyPr/>
                    <a:lstStyle/>
                    <a:p>
                      <a:pPr algn="ctr"/>
                      <a:r>
                        <a:rPr lang="en-US"/>
                        <a:t>6</a:t>
                      </a:r>
                      <a:endParaRPr lang="en-US">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Nhập username, password và nhấn nút đăng nhập</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Username = “NV01”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Password = “123”</a:t>
                      </a:r>
                    </a:p>
                    <a:p>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Hiển thị thông báo đăng nhập thành công và mở frm_trangchuboss.</a:t>
                      </a:r>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705660"/>
                  </a:ext>
                </a:extLst>
              </a:tr>
            </a:tbl>
          </a:graphicData>
        </a:graphic>
      </p:graphicFrame>
    </p:spTree>
    <p:extLst>
      <p:ext uri="{BB962C8B-B14F-4D97-AF65-F5344CB8AC3E}">
        <p14:creationId xmlns:p14="http://schemas.microsoft.com/office/powerpoint/2010/main" val="1625672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Giới thiệu phần mềm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143000"/>
            <a:ext cx="6096000" cy="4572000"/>
          </a:xfrm>
          <a:prstGeom prst="rect">
            <a:avLst/>
          </a:prstGeom>
        </p:spPr>
      </p:pic>
    </p:spTree>
    <p:extLst>
      <p:ext uri="{BB962C8B-B14F-4D97-AF65-F5344CB8AC3E}">
        <p14:creationId xmlns:p14="http://schemas.microsoft.com/office/powerpoint/2010/main" val="3953704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264431" y="559631"/>
            <a:ext cx="11573197" cy="724247"/>
          </a:xfrm>
        </p:spPr>
        <p:txBody>
          <a:bodyPr/>
          <a:lstStyle/>
          <a:p>
            <a:r>
              <a:rPr lang="en-US" b="1">
                <a:solidFill>
                  <a:schemeClr val="tx1"/>
                </a:solidFill>
              </a:rPr>
              <a:t>1. Use case nghiệp vụ</a:t>
            </a:r>
            <a:endParaRPr lang="ko-KR" altLang="en-US" b="1" dirty="0">
              <a:solidFill>
                <a:schemeClr val="tx1"/>
              </a:solidFill>
            </a:endParaRPr>
          </a:p>
        </p:txBody>
      </p:sp>
      <p:pic>
        <p:nvPicPr>
          <p:cNvPr id="18" name="Picture 17">
            <a:extLst>
              <a:ext uri="{FF2B5EF4-FFF2-40B4-BE49-F238E27FC236}">
                <a16:creationId xmlns:a16="http://schemas.microsoft.com/office/drawing/2014/main" id="{6E16893D-41BE-4452-B9E0-594EB8668709}"/>
              </a:ext>
            </a:extLst>
          </p:cNvPr>
          <p:cNvPicPr>
            <a:picLocks noChangeAspect="1"/>
          </p:cNvPicPr>
          <p:nvPr/>
        </p:nvPicPr>
        <p:blipFill>
          <a:blip r:embed="rId2"/>
          <a:stretch>
            <a:fillRect/>
          </a:stretch>
        </p:blipFill>
        <p:spPr>
          <a:xfrm>
            <a:off x="1952805" y="1789621"/>
            <a:ext cx="8137076" cy="4072358"/>
          </a:xfrm>
          <a:prstGeom prst="rect">
            <a:avLst/>
          </a:prstGeom>
        </p:spPr>
      </p:pic>
    </p:spTree>
    <p:extLst>
      <p:ext uri="{BB962C8B-B14F-4D97-AF65-F5344CB8AC3E}">
        <p14:creationId xmlns:p14="http://schemas.microsoft.com/office/powerpoint/2010/main" val="1412039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p:txBody>
          <a:bodyPr/>
          <a:lstStyle/>
          <a:p>
            <a:r>
              <a:rPr lang="en-US"/>
              <a:t>UC nhập xe</a:t>
            </a:r>
            <a:endParaRPr lang="en-US" dirty="0"/>
          </a:p>
        </p:txBody>
      </p:sp>
      <p:pic>
        <p:nvPicPr>
          <p:cNvPr id="18" name="Picture 17"/>
          <p:cNvPicPr/>
          <p:nvPr/>
        </p:nvPicPr>
        <p:blipFill>
          <a:blip r:embed="rId2"/>
          <a:stretch>
            <a:fillRect/>
          </a:stretch>
        </p:blipFill>
        <p:spPr>
          <a:xfrm>
            <a:off x="2102119" y="1793266"/>
            <a:ext cx="7864233" cy="4072357"/>
          </a:xfrm>
          <a:prstGeom prst="rect">
            <a:avLst/>
          </a:prstGeom>
        </p:spPr>
      </p:pic>
    </p:spTree>
    <p:extLst>
      <p:ext uri="{BB962C8B-B14F-4D97-AF65-F5344CB8AC3E}">
        <p14:creationId xmlns:p14="http://schemas.microsoft.com/office/powerpoint/2010/main" val="165805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a:xfrm>
            <a:off x="264431" y="423688"/>
            <a:ext cx="11573197" cy="724247"/>
          </a:xfrm>
        </p:spPr>
        <p:txBody>
          <a:bodyPr/>
          <a:lstStyle/>
          <a:p>
            <a:r>
              <a:rPr lang="en-US"/>
              <a:t>UC bán xe</a:t>
            </a:r>
            <a:endParaRPr lang="en-US" dirty="0"/>
          </a:p>
        </p:txBody>
      </p:sp>
      <p:pic>
        <p:nvPicPr>
          <p:cNvPr id="18" name="Picture 17"/>
          <p:cNvPicPr/>
          <p:nvPr/>
        </p:nvPicPr>
        <p:blipFill>
          <a:blip r:embed="rId2"/>
          <a:stretch>
            <a:fillRect/>
          </a:stretch>
        </p:blipFill>
        <p:spPr>
          <a:xfrm>
            <a:off x="2102119" y="1789621"/>
            <a:ext cx="7864233" cy="4076002"/>
          </a:xfrm>
          <a:prstGeom prst="rect">
            <a:avLst/>
          </a:prstGeom>
        </p:spPr>
      </p:pic>
    </p:spTree>
    <p:extLst>
      <p:ext uri="{BB962C8B-B14F-4D97-AF65-F5344CB8AC3E}">
        <p14:creationId xmlns:p14="http://schemas.microsoft.com/office/powerpoint/2010/main" val="400212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8BBC2E-AE62-4BB3-A0A0-5F63929C92BB}"/>
              </a:ext>
            </a:extLst>
          </p:cNvPr>
          <p:cNvGrpSpPr/>
          <p:nvPr/>
        </p:nvGrpSpPr>
        <p:grpSpPr>
          <a:xfrm>
            <a:off x="547995" y="1502381"/>
            <a:ext cx="10984960" cy="5114247"/>
            <a:chOff x="-548507" y="477868"/>
            <a:chExt cx="11570449" cy="6357177"/>
          </a:xfrm>
        </p:grpSpPr>
        <p:sp>
          <p:nvSpPr>
            <p:cNvPr id="5"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5"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3"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p:cNvSpPr>
            <a:spLocks noGrp="1"/>
          </p:cNvSpPr>
          <p:nvPr>
            <p:ph type="body" sz="quarter" idx="10"/>
          </p:nvPr>
        </p:nvSpPr>
        <p:spPr/>
        <p:txBody>
          <a:bodyPr/>
          <a:lstStyle/>
          <a:p>
            <a:r>
              <a:rPr lang="en-US"/>
              <a:t>UC sử dụng khuyến mãi</a:t>
            </a:r>
            <a:endParaRPr lang="en-US" dirty="0"/>
          </a:p>
        </p:txBody>
      </p:sp>
      <p:pic>
        <p:nvPicPr>
          <p:cNvPr id="18" name="Picture 17"/>
          <p:cNvPicPr/>
          <p:nvPr/>
        </p:nvPicPr>
        <p:blipFill>
          <a:blip r:embed="rId2"/>
          <a:stretch>
            <a:fillRect/>
          </a:stretch>
        </p:blipFill>
        <p:spPr>
          <a:xfrm>
            <a:off x="2102119" y="1789621"/>
            <a:ext cx="7864233" cy="4076001"/>
          </a:xfrm>
          <a:prstGeom prst="rect">
            <a:avLst/>
          </a:prstGeom>
        </p:spPr>
      </p:pic>
    </p:spTree>
    <p:extLst>
      <p:ext uri="{BB962C8B-B14F-4D97-AF65-F5344CB8AC3E}">
        <p14:creationId xmlns:p14="http://schemas.microsoft.com/office/powerpoint/2010/main" val="438867445"/>
      </p:ext>
    </p:extLst>
  </p:cSld>
  <p:clrMapOvr>
    <a:masterClrMapping/>
  </p:clrMapOvr>
</p:sld>
</file>

<file path=ppt/theme/theme1.xml><?xml version="1.0" encoding="utf-8"?>
<a:theme xmlns:a="http://schemas.openxmlformats.org/drawingml/2006/main" name="Cover and End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4001</TotalTime>
  <Words>1260</Words>
  <Application>Microsoft Office PowerPoint</Application>
  <PresentationFormat>Widescreen</PresentationFormat>
  <Paragraphs>155</Paragraphs>
  <Slides>59</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59</vt:i4>
      </vt:variant>
    </vt:vector>
  </HeadingPairs>
  <TitlesOfParts>
    <vt:vector size="64" baseType="lpstr">
      <vt:lpstr>Arial</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nguyenhungcuongbom@gmail.com</cp:lastModifiedBy>
  <cp:revision>312</cp:revision>
  <dcterms:created xsi:type="dcterms:W3CDTF">2019-01-14T06:35:35Z</dcterms:created>
  <dcterms:modified xsi:type="dcterms:W3CDTF">2021-06-10T06:05:52Z</dcterms:modified>
</cp:coreProperties>
</file>